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9" r:id="rId6"/>
    <p:sldId id="302" r:id="rId7"/>
    <p:sldId id="271" r:id="rId8"/>
    <p:sldId id="304" r:id="rId9"/>
    <p:sldId id="305" r:id="rId10"/>
    <p:sldId id="306" r:id="rId11"/>
    <p:sldId id="307" r:id="rId12"/>
  </p:sldIdLst>
  <p:sldSz cx="12192000" cy="6858000"/>
  <p:notesSz cx="6858000"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3E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56CDBF-25E5-4271-9AF1-7B9D120F54DD}" v="33" dt="2026-04-08T21:03:10.9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107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Sanderson" userId="2f57d0753930cb72" providerId="LiveId" clId="{8E1B541A-D773-498A-8B60-A5C7DB7768B5}"/>
    <pc:docChg chg="undo custSel addSld delSld modSld sldOrd">
      <pc:chgData name="Ali Sanderson" userId="2f57d0753930cb72" providerId="LiveId" clId="{8E1B541A-D773-498A-8B60-A5C7DB7768B5}" dt="2026-04-08T21:16:00.008" v="3790" actId="6549"/>
      <pc:docMkLst>
        <pc:docMk/>
      </pc:docMkLst>
      <pc:sldChg chg="addSp modSp mod">
        <pc:chgData name="Ali Sanderson" userId="2f57d0753930cb72" providerId="LiveId" clId="{8E1B541A-D773-498A-8B60-A5C7DB7768B5}" dt="2026-04-08T21:05:06.733" v="3660" actId="20577"/>
        <pc:sldMkLst>
          <pc:docMk/>
          <pc:sldMk cId="4019464343" sldId="257"/>
        </pc:sldMkLst>
        <pc:spChg chg="mod">
          <ac:chgData name="Ali Sanderson" userId="2f57d0753930cb72" providerId="LiveId" clId="{8E1B541A-D773-498A-8B60-A5C7DB7768B5}" dt="2026-04-08T21:05:06.733" v="3660" actId="20577"/>
          <ac:spMkLst>
            <pc:docMk/>
            <pc:sldMk cId="4019464343" sldId="257"/>
            <ac:spMk id="2" creationId="{D261E129-E555-F5BB-4189-1143069F4C1F}"/>
          </ac:spMkLst>
        </pc:spChg>
        <pc:spChg chg="add mod">
          <ac:chgData name="Ali Sanderson" userId="2f57d0753930cb72" providerId="LiveId" clId="{8E1B541A-D773-498A-8B60-A5C7DB7768B5}" dt="2026-04-08T20:39:47.797" v="3259" actId="1076"/>
          <ac:spMkLst>
            <pc:docMk/>
            <pc:sldMk cId="4019464343" sldId="257"/>
            <ac:spMk id="3" creationId="{B82A7A26-27FB-0C84-EB13-14EFF215F338}"/>
          </ac:spMkLst>
        </pc:spChg>
      </pc:sldChg>
      <pc:sldChg chg="del ord">
        <pc:chgData name="Ali Sanderson" userId="2f57d0753930cb72" providerId="LiveId" clId="{8E1B541A-D773-498A-8B60-A5C7DB7768B5}" dt="2026-04-08T20:12:33.663" v="2181" actId="47"/>
        <pc:sldMkLst>
          <pc:docMk/>
          <pc:sldMk cId="1002678273" sldId="258"/>
        </pc:sldMkLst>
      </pc:sldChg>
      <pc:sldChg chg="addSp modSp mod">
        <pc:chgData name="Ali Sanderson" userId="2f57d0753930cb72" providerId="LiveId" clId="{8E1B541A-D773-498A-8B60-A5C7DB7768B5}" dt="2026-04-08T20:57:01.286" v="3595" actId="14100"/>
        <pc:sldMkLst>
          <pc:docMk/>
          <pc:sldMk cId="1181643619" sldId="269"/>
        </pc:sldMkLst>
        <pc:spChg chg="add mod">
          <ac:chgData name="Ali Sanderson" userId="2f57d0753930cb72" providerId="LiveId" clId="{8E1B541A-D773-498A-8B60-A5C7DB7768B5}" dt="2026-04-08T20:56:53.431" v="3592" actId="1076"/>
          <ac:spMkLst>
            <pc:docMk/>
            <pc:sldMk cId="1181643619" sldId="269"/>
            <ac:spMk id="3" creationId="{68E60816-F35F-E726-533F-D1ECFB39CF07}"/>
          </ac:spMkLst>
        </pc:spChg>
        <pc:picChg chg="mod">
          <ac:chgData name="Ali Sanderson" userId="2f57d0753930cb72" providerId="LiveId" clId="{8E1B541A-D773-498A-8B60-A5C7DB7768B5}" dt="2026-04-08T20:57:01.286" v="3595" actId="14100"/>
          <ac:picMkLst>
            <pc:docMk/>
            <pc:sldMk cId="1181643619" sldId="269"/>
            <ac:picMk id="9" creationId="{220C0AD3-CF65-1D82-1611-618DB281A2E7}"/>
          </ac:picMkLst>
        </pc:picChg>
      </pc:sldChg>
      <pc:sldChg chg="modSp add del mod">
        <pc:chgData name="Ali Sanderson" userId="2f57d0753930cb72" providerId="LiveId" clId="{8E1B541A-D773-498A-8B60-A5C7DB7768B5}" dt="2026-04-08T20:58:57.480" v="3619" actId="20577"/>
        <pc:sldMkLst>
          <pc:docMk/>
          <pc:sldMk cId="1222311230" sldId="271"/>
        </pc:sldMkLst>
        <pc:spChg chg="mod">
          <ac:chgData name="Ali Sanderson" userId="2f57d0753930cb72" providerId="LiveId" clId="{8E1B541A-D773-498A-8B60-A5C7DB7768B5}" dt="2026-04-08T20:58:57.480" v="3619" actId="20577"/>
          <ac:spMkLst>
            <pc:docMk/>
            <pc:sldMk cId="1222311230" sldId="271"/>
            <ac:spMk id="3" creationId="{7DE86A35-B8F4-E132-C043-74BD4CA3568D}"/>
          </ac:spMkLst>
        </pc:spChg>
      </pc:sldChg>
      <pc:sldChg chg="del">
        <pc:chgData name="Ali Sanderson" userId="2f57d0753930cb72" providerId="LiveId" clId="{8E1B541A-D773-498A-8B60-A5C7DB7768B5}" dt="2026-04-08T19:17:11.458" v="299" actId="47"/>
        <pc:sldMkLst>
          <pc:docMk/>
          <pc:sldMk cId="2047964308" sldId="274"/>
        </pc:sldMkLst>
      </pc:sldChg>
      <pc:sldChg chg="del">
        <pc:chgData name="Ali Sanderson" userId="2f57d0753930cb72" providerId="LiveId" clId="{8E1B541A-D773-498A-8B60-A5C7DB7768B5}" dt="2026-04-08T19:19:09.715" v="315" actId="47"/>
        <pc:sldMkLst>
          <pc:docMk/>
          <pc:sldMk cId="1508923725" sldId="276"/>
        </pc:sldMkLst>
      </pc:sldChg>
      <pc:sldChg chg="del">
        <pc:chgData name="Ali Sanderson" userId="2f57d0753930cb72" providerId="LiveId" clId="{8E1B541A-D773-498A-8B60-A5C7DB7768B5}" dt="2026-04-08T19:21:15.930" v="336" actId="47"/>
        <pc:sldMkLst>
          <pc:docMk/>
          <pc:sldMk cId="571001613" sldId="280"/>
        </pc:sldMkLst>
      </pc:sldChg>
      <pc:sldChg chg="del">
        <pc:chgData name="Ali Sanderson" userId="2f57d0753930cb72" providerId="LiveId" clId="{8E1B541A-D773-498A-8B60-A5C7DB7768B5}" dt="2026-04-08T19:22:50.617" v="412" actId="47"/>
        <pc:sldMkLst>
          <pc:docMk/>
          <pc:sldMk cId="484610609" sldId="285"/>
        </pc:sldMkLst>
      </pc:sldChg>
      <pc:sldChg chg="del">
        <pc:chgData name="Ali Sanderson" userId="2f57d0753930cb72" providerId="LiveId" clId="{8E1B541A-D773-498A-8B60-A5C7DB7768B5}" dt="2026-04-08T19:29:10.225" v="634" actId="47"/>
        <pc:sldMkLst>
          <pc:docMk/>
          <pc:sldMk cId="629073877" sldId="289"/>
        </pc:sldMkLst>
      </pc:sldChg>
      <pc:sldChg chg="del">
        <pc:chgData name="Ali Sanderson" userId="2f57d0753930cb72" providerId="LiveId" clId="{8E1B541A-D773-498A-8B60-A5C7DB7768B5}" dt="2026-04-08T19:10:22.376" v="3" actId="2696"/>
        <pc:sldMkLst>
          <pc:docMk/>
          <pc:sldMk cId="3567268641" sldId="290"/>
        </pc:sldMkLst>
      </pc:sldChg>
      <pc:sldChg chg="del">
        <pc:chgData name="Ali Sanderson" userId="2f57d0753930cb72" providerId="LiveId" clId="{8E1B541A-D773-498A-8B60-A5C7DB7768B5}" dt="2026-04-08T19:15:57.384" v="258" actId="47"/>
        <pc:sldMkLst>
          <pc:docMk/>
          <pc:sldMk cId="2486487353" sldId="297"/>
        </pc:sldMkLst>
      </pc:sldChg>
      <pc:sldChg chg="del">
        <pc:chgData name="Ali Sanderson" userId="2f57d0753930cb72" providerId="LiveId" clId="{8E1B541A-D773-498A-8B60-A5C7DB7768B5}" dt="2026-04-08T19:25:21.019" v="557" actId="47"/>
        <pc:sldMkLst>
          <pc:docMk/>
          <pc:sldMk cId="2031789628" sldId="300"/>
        </pc:sldMkLst>
      </pc:sldChg>
      <pc:sldChg chg="modSp del mod">
        <pc:chgData name="Ali Sanderson" userId="2f57d0753930cb72" providerId="LiveId" clId="{8E1B541A-D773-498A-8B60-A5C7DB7768B5}" dt="2026-04-08T19:25:46.263" v="561" actId="47"/>
        <pc:sldMkLst>
          <pc:docMk/>
          <pc:sldMk cId="1711994668" sldId="301"/>
        </pc:sldMkLst>
        <pc:spChg chg="mod">
          <ac:chgData name="Ali Sanderson" userId="2f57d0753930cb72" providerId="LiveId" clId="{8E1B541A-D773-498A-8B60-A5C7DB7768B5}" dt="2026-04-08T19:16:34.351" v="267" actId="27636"/>
          <ac:spMkLst>
            <pc:docMk/>
            <pc:sldMk cId="1711994668" sldId="301"/>
            <ac:spMk id="3" creationId="{4BC13C90-0BF1-5BA1-B076-4890BA86954D}"/>
          </ac:spMkLst>
        </pc:spChg>
      </pc:sldChg>
      <pc:sldChg chg="modSp mod">
        <pc:chgData name="Ali Sanderson" userId="2f57d0753930cb72" providerId="LiveId" clId="{8E1B541A-D773-498A-8B60-A5C7DB7768B5}" dt="2026-04-08T20:57:41.322" v="3609" actId="20577"/>
        <pc:sldMkLst>
          <pc:docMk/>
          <pc:sldMk cId="1743617982" sldId="302"/>
        </pc:sldMkLst>
        <pc:spChg chg="mod">
          <ac:chgData name="Ali Sanderson" userId="2f57d0753930cb72" providerId="LiveId" clId="{8E1B541A-D773-498A-8B60-A5C7DB7768B5}" dt="2026-04-08T20:57:41.322" v="3609" actId="20577"/>
          <ac:spMkLst>
            <pc:docMk/>
            <pc:sldMk cId="1743617982" sldId="302"/>
            <ac:spMk id="3" creationId="{A61857F8-3B1B-8457-5EF8-EA55F1C4AD3C}"/>
          </ac:spMkLst>
        </pc:spChg>
      </pc:sldChg>
      <pc:sldChg chg="del">
        <pc:chgData name="Ali Sanderson" userId="2f57d0753930cb72" providerId="LiveId" clId="{8E1B541A-D773-498A-8B60-A5C7DB7768B5}" dt="2026-04-08T19:35:56.275" v="951" actId="47"/>
        <pc:sldMkLst>
          <pc:docMk/>
          <pc:sldMk cId="4083319272" sldId="303"/>
        </pc:sldMkLst>
      </pc:sldChg>
      <pc:sldChg chg="modSp add mod">
        <pc:chgData name="Ali Sanderson" userId="2f57d0753930cb72" providerId="LiveId" clId="{8E1B541A-D773-498A-8B60-A5C7DB7768B5}" dt="2026-04-08T21:00:42.877" v="3620" actId="20577"/>
        <pc:sldMkLst>
          <pc:docMk/>
          <pc:sldMk cId="732002144" sldId="304"/>
        </pc:sldMkLst>
        <pc:spChg chg="mod">
          <ac:chgData name="Ali Sanderson" userId="2f57d0753930cb72" providerId="LiveId" clId="{8E1B541A-D773-498A-8B60-A5C7DB7768B5}" dt="2026-04-08T21:00:42.877" v="3620" actId="20577"/>
          <ac:spMkLst>
            <pc:docMk/>
            <pc:sldMk cId="732002144" sldId="304"/>
            <ac:spMk id="3" creationId="{C2BF96D1-0F6A-3405-E924-49A82A721572}"/>
          </ac:spMkLst>
        </pc:spChg>
      </pc:sldChg>
      <pc:sldChg chg="addSp modSp add mod">
        <pc:chgData name="Ali Sanderson" userId="2f57d0753930cb72" providerId="LiveId" clId="{8E1B541A-D773-498A-8B60-A5C7DB7768B5}" dt="2026-04-08T21:07:25.585" v="3668" actId="20577"/>
        <pc:sldMkLst>
          <pc:docMk/>
          <pc:sldMk cId="745933149" sldId="305"/>
        </pc:sldMkLst>
        <pc:spChg chg="mod">
          <ac:chgData name="Ali Sanderson" userId="2f57d0753930cb72" providerId="LiveId" clId="{8E1B541A-D773-498A-8B60-A5C7DB7768B5}" dt="2026-04-08T20:14:33.238" v="2223" actId="20577"/>
          <ac:spMkLst>
            <pc:docMk/>
            <pc:sldMk cId="745933149" sldId="305"/>
            <ac:spMk id="2" creationId="{3E903448-0EF4-961A-9373-A62C552604C8}"/>
          </ac:spMkLst>
        </pc:spChg>
        <pc:spChg chg="mod">
          <ac:chgData name="Ali Sanderson" userId="2f57d0753930cb72" providerId="LiveId" clId="{8E1B541A-D773-498A-8B60-A5C7DB7768B5}" dt="2026-04-08T20:14:08.975" v="2184" actId="6549"/>
          <ac:spMkLst>
            <pc:docMk/>
            <pc:sldMk cId="745933149" sldId="305"/>
            <ac:spMk id="3" creationId="{D5181E49-ADBD-D832-BC6E-3C22E626D158}"/>
          </ac:spMkLst>
        </pc:spChg>
        <pc:spChg chg="add mod">
          <ac:chgData name="Ali Sanderson" userId="2f57d0753930cb72" providerId="LiveId" clId="{8E1B541A-D773-498A-8B60-A5C7DB7768B5}" dt="2026-04-08T21:07:25.585" v="3668" actId="20577"/>
          <ac:spMkLst>
            <pc:docMk/>
            <pc:sldMk cId="745933149" sldId="305"/>
            <ac:spMk id="4" creationId="{2395F727-8098-3CED-6466-38A03DB1FA64}"/>
          </ac:spMkLst>
        </pc:spChg>
      </pc:sldChg>
      <pc:sldChg chg="addSp delSp modSp add mod">
        <pc:chgData name="Ali Sanderson" userId="2f57d0753930cb72" providerId="LiveId" clId="{8E1B541A-D773-498A-8B60-A5C7DB7768B5}" dt="2026-04-08T21:02:13.910" v="3622" actId="20577"/>
        <pc:sldMkLst>
          <pc:docMk/>
          <pc:sldMk cId="2632663893" sldId="306"/>
        </pc:sldMkLst>
        <pc:spChg chg="mod">
          <ac:chgData name="Ali Sanderson" userId="2f57d0753930cb72" providerId="LiveId" clId="{8E1B541A-D773-498A-8B60-A5C7DB7768B5}" dt="2026-04-08T20:23:04.080" v="2739" actId="20577"/>
          <ac:spMkLst>
            <pc:docMk/>
            <pc:sldMk cId="2632663893" sldId="306"/>
            <ac:spMk id="2" creationId="{AD4CE4F3-FA10-7CBF-2278-CE66C5834FA2}"/>
          </ac:spMkLst>
        </pc:spChg>
        <pc:spChg chg="mod">
          <ac:chgData name="Ali Sanderson" userId="2f57d0753930cb72" providerId="LiveId" clId="{8E1B541A-D773-498A-8B60-A5C7DB7768B5}" dt="2026-04-08T20:14:15.895" v="2185" actId="6549"/>
          <ac:spMkLst>
            <pc:docMk/>
            <pc:sldMk cId="2632663893" sldId="306"/>
            <ac:spMk id="3" creationId="{90EB5ADF-8208-6118-4613-4FE19B37A22D}"/>
          </ac:spMkLst>
        </pc:spChg>
        <pc:spChg chg="add del mod">
          <ac:chgData name="Ali Sanderson" userId="2f57d0753930cb72" providerId="LiveId" clId="{8E1B541A-D773-498A-8B60-A5C7DB7768B5}" dt="2026-04-08T20:23:39.956" v="2743"/>
          <ac:spMkLst>
            <pc:docMk/>
            <pc:sldMk cId="2632663893" sldId="306"/>
            <ac:spMk id="4" creationId="{8A505A78-2152-FEB0-D1CF-666C69585D23}"/>
          </ac:spMkLst>
        </pc:spChg>
        <pc:spChg chg="add mod">
          <ac:chgData name="Ali Sanderson" userId="2f57d0753930cb72" providerId="LiveId" clId="{8E1B541A-D773-498A-8B60-A5C7DB7768B5}" dt="2026-04-08T21:02:13.910" v="3622" actId="20577"/>
          <ac:spMkLst>
            <pc:docMk/>
            <pc:sldMk cId="2632663893" sldId="306"/>
            <ac:spMk id="6" creationId="{76394C1F-A831-2297-25CB-0ECB8B687708}"/>
          </ac:spMkLst>
        </pc:spChg>
      </pc:sldChg>
      <pc:sldChg chg="modSp add mod">
        <pc:chgData name="Ali Sanderson" userId="2f57d0753930cb72" providerId="LiveId" clId="{8E1B541A-D773-498A-8B60-A5C7DB7768B5}" dt="2026-04-08T21:16:00.008" v="3790" actId="6549"/>
        <pc:sldMkLst>
          <pc:docMk/>
          <pc:sldMk cId="1732812484" sldId="307"/>
        </pc:sldMkLst>
        <pc:spChg chg="mod">
          <ac:chgData name="Ali Sanderson" userId="2f57d0753930cb72" providerId="LiveId" clId="{8E1B541A-D773-498A-8B60-A5C7DB7768B5}" dt="2026-04-08T21:16:00.008" v="3790" actId="6549"/>
          <ac:spMkLst>
            <pc:docMk/>
            <pc:sldMk cId="1732812484" sldId="307"/>
            <ac:spMk id="6" creationId="{5881B3D6-9520-8B5E-6881-9BF8145E393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0F568-7E39-3138-4E67-1C9EF85B8E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F2BD821-60C2-0264-2AF0-5F1C5A4582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C180F1-36B8-0BA8-9DBD-D775F6D0FF6A}"/>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5" name="Footer Placeholder 4">
            <a:extLst>
              <a:ext uri="{FF2B5EF4-FFF2-40B4-BE49-F238E27FC236}">
                <a16:creationId xmlns:a16="http://schemas.microsoft.com/office/drawing/2014/main" id="{CB688934-B58E-BA30-FC3B-D76969CE6F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9E89F2-471C-20CC-4CC6-6797F85346C3}"/>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407098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39B1E-B500-36FD-8450-568465ED6C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CF19377-156D-947D-8C78-192B6F8CA8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DE7298-4BD4-EDC4-CCF0-284ABAD8810F}"/>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5" name="Footer Placeholder 4">
            <a:extLst>
              <a:ext uri="{FF2B5EF4-FFF2-40B4-BE49-F238E27FC236}">
                <a16:creationId xmlns:a16="http://schemas.microsoft.com/office/drawing/2014/main" id="{46799129-78A0-B852-DD07-A15FEA018E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F00E7B-EC65-EA43-05F5-D00C856280D4}"/>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345835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E4D0A7-9B10-61DA-43E0-4D2A747A34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D997EC-584A-5E43-80E6-BD0A28ADC5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E8CB46-0FD1-FA69-E876-BBE6EDD5F31C}"/>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5" name="Footer Placeholder 4">
            <a:extLst>
              <a:ext uri="{FF2B5EF4-FFF2-40B4-BE49-F238E27FC236}">
                <a16:creationId xmlns:a16="http://schemas.microsoft.com/office/drawing/2014/main" id="{967E5DF5-4688-10F2-76F4-C5949244B2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A58235-6B0D-E4BD-78E7-4C11FA2FA950}"/>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1221382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AF5F6-2A3F-7095-9590-7EFD2E20B2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721CCC-EE14-630D-65E6-F656DEE00B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8ED9BE-A8C7-0B89-02C1-A4E067083CF9}"/>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5" name="Footer Placeholder 4">
            <a:extLst>
              <a:ext uri="{FF2B5EF4-FFF2-40B4-BE49-F238E27FC236}">
                <a16:creationId xmlns:a16="http://schemas.microsoft.com/office/drawing/2014/main" id="{451C6619-9714-BDB9-63BE-DE382F7237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B89B33-56E6-6010-4368-54288B790C3E}"/>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1841888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F97BC-0108-4DA0-AFA3-F7C6957F3F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114D3A-A2D7-9574-45D8-15C8CC2959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55310A-0F8B-08B7-7483-D4A7DE666E76}"/>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5" name="Footer Placeholder 4">
            <a:extLst>
              <a:ext uri="{FF2B5EF4-FFF2-40B4-BE49-F238E27FC236}">
                <a16:creationId xmlns:a16="http://schemas.microsoft.com/office/drawing/2014/main" id="{7E32D7C8-0E90-F620-39E1-CADA1FB763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47B7B-0D1E-ACF5-D7F6-356EFC4E5EFD}"/>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1718049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AC014-7D6C-EDA8-FC6B-74216B6BD7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71FF33-F73E-5272-4447-E2BBAA9F3F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E7FF648-8A4E-C685-552C-AFCD801B11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DBAFAC-F7DC-47A5-F667-67E10B0E49C1}"/>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6" name="Footer Placeholder 5">
            <a:extLst>
              <a:ext uri="{FF2B5EF4-FFF2-40B4-BE49-F238E27FC236}">
                <a16:creationId xmlns:a16="http://schemas.microsoft.com/office/drawing/2014/main" id="{5DA9B349-B594-40D6-39A1-4331934F92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8A7C01-07AE-2117-510C-2DB957EE657C}"/>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316823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A92EA-50A8-9515-AFA9-7CFF7444321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34A259-1DCF-9603-6388-03769D0515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B03793-F4C8-7B1B-3AE9-6EC31065DF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18645A9-115C-250D-28F9-E092FCE7AD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C22F2E-98C4-D8A1-D2EF-53758AB938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21FDCD2-F185-D3B5-5740-B75664DD382E}"/>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8" name="Footer Placeholder 7">
            <a:extLst>
              <a:ext uri="{FF2B5EF4-FFF2-40B4-BE49-F238E27FC236}">
                <a16:creationId xmlns:a16="http://schemas.microsoft.com/office/drawing/2014/main" id="{C0EA5480-7D32-3118-F862-2E9DE018AE4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D296311-45FF-25E6-BC0B-215FB5C1BD3B}"/>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844233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6437A-9DBE-B91F-F6FF-AA6ED33B91F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335DDFE-60A4-C9F7-742E-6CFC9D3793B5}"/>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4" name="Footer Placeholder 3">
            <a:extLst>
              <a:ext uri="{FF2B5EF4-FFF2-40B4-BE49-F238E27FC236}">
                <a16:creationId xmlns:a16="http://schemas.microsoft.com/office/drawing/2014/main" id="{3B42AA13-62A3-FCD7-F596-86AE1BD7F19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DBB4CD0-9B81-4F58-3526-ACE34B5AF30B}"/>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1698964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7869AE-1AC5-8C0C-CEA3-9A0CAF980399}"/>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3" name="Footer Placeholder 2">
            <a:extLst>
              <a:ext uri="{FF2B5EF4-FFF2-40B4-BE49-F238E27FC236}">
                <a16:creationId xmlns:a16="http://schemas.microsoft.com/office/drawing/2014/main" id="{D9AAA2C9-50E1-B6CD-FF93-18547D043AE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2E530CE-97B8-8539-3526-22DCFAC97371}"/>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413612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785ED-42A3-FE89-E8AF-836A093D88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860FBD-9DCD-9F34-C01B-1849C64C6E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81816A-00E9-CC29-40D2-B97B7076D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0AD141-4B89-E202-17AB-895F8F11E70F}"/>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6" name="Footer Placeholder 5">
            <a:extLst>
              <a:ext uri="{FF2B5EF4-FFF2-40B4-BE49-F238E27FC236}">
                <a16:creationId xmlns:a16="http://schemas.microsoft.com/office/drawing/2014/main" id="{DD761A90-4977-6C37-DF30-34D952E863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1E4EF6-06EF-1F92-3E88-4D1B5F85FA89}"/>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149969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68644-A505-0A6D-E39F-8EE7290D2A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5746D4-A8DF-AA2B-5EAE-86FED76B71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ABCBDE5-23BA-515A-1BC1-90FEF12830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7A8ACB-EE01-63F5-ABCC-ED389C983ADB}"/>
              </a:ext>
            </a:extLst>
          </p:cNvPr>
          <p:cNvSpPr>
            <a:spLocks noGrp="1"/>
          </p:cNvSpPr>
          <p:nvPr>
            <p:ph type="dt" sz="half" idx="10"/>
          </p:nvPr>
        </p:nvSpPr>
        <p:spPr/>
        <p:txBody>
          <a:bodyPr/>
          <a:lstStyle/>
          <a:p>
            <a:fld id="{BBF485C6-89CA-4892-A5AF-38F6622BB5F3}" type="datetimeFigureOut">
              <a:rPr lang="en-GB" smtClean="0"/>
              <a:t>08/04/2026</a:t>
            </a:fld>
            <a:endParaRPr lang="en-GB"/>
          </a:p>
        </p:txBody>
      </p:sp>
      <p:sp>
        <p:nvSpPr>
          <p:cNvPr id="6" name="Footer Placeholder 5">
            <a:extLst>
              <a:ext uri="{FF2B5EF4-FFF2-40B4-BE49-F238E27FC236}">
                <a16:creationId xmlns:a16="http://schemas.microsoft.com/office/drawing/2014/main" id="{A0231494-F4C1-7EB5-5C37-196AD1E078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77D391-D643-01D0-1128-4F31CFF9016B}"/>
              </a:ext>
            </a:extLst>
          </p:cNvPr>
          <p:cNvSpPr>
            <a:spLocks noGrp="1"/>
          </p:cNvSpPr>
          <p:nvPr>
            <p:ph type="sldNum" sz="quarter" idx="12"/>
          </p:nvPr>
        </p:nvSpPr>
        <p:spPr/>
        <p:txBody>
          <a:bodyPr/>
          <a:lstStyle/>
          <a:p>
            <a:fld id="{C6E260E9-4306-40B5-BEDF-DE6B99194322}" type="slidenum">
              <a:rPr lang="en-GB" smtClean="0"/>
              <a:t>‹#›</a:t>
            </a:fld>
            <a:endParaRPr lang="en-GB"/>
          </a:p>
        </p:txBody>
      </p:sp>
    </p:spTree>
    <p:extLst>
      <p:ext uri="{BB962C8B-B14F-4D97-AF65-F5344CB8AC3E}">
        <p14:creationId xmlns:p14="http://schemas.microsoft.com/office/powerpoint/2010/main" val="428900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60B472-C0A0-F179-6A80-54E3F20CB8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3F78E9-6613-403B-2B89-F769ADB39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581A4B-D4AA-8678-34FE-5120F0084B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F485C6-89CA-4892-A5AF-38F6622BB5F3}" type="datetimeFigureOut">
              <a:rPr lang="en-GB" smtClean="0"/>
              <a:t>08/04/2026</a:t>
            </a:fld>
            <a:endParaRPr lang="en-GB"/>
          </a:p>
        </p:txBody>
      </p:sp>
      <p:sp>
        <p:nvSpPr>
          <p:cNvPr id="5" name="Footer Placeholder 4">
            <a:extLst>
              <a:ext uri="{FF2B5EF4-FFF2-40B4-BE49-F238E27FC236}">
                <a16:creationId xmlns:a16="http://schemas.microsoft.com/office/drawing/2014/main" id="{A224B800-CC10-7CD6-94DA-C8DAA59EB4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99BB64-423F-3439-29BC-56AEF248D9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260E9-4306-40B5-BEDF-DE6B99194322}" type="slidenum">
              <a:rPr lang="en-GB" smtClean="0"/>
              <a:t>‹#›</a:t>
            </a:fld>
            <a:endParaRPr lang="en-GB"/>
          </a:p>
        </p:txBody>
      </p:sp>
    </p:spTree>
    <p:extLst>
      <p:ext uri="{BB962C8B-B14F-4D97-AF65-F5344CB8AC3E}">
        <p14:creationId xmlns:p14="http://schemas.microsoft.com/office/powerpoint/2010/main" val="1892983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arkachange.org.uk/"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youtu.be/kRmt9gS9CM4"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parksomerset.org.uk/"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mailto:Ali.sanderson@sparksomerset.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E129-E555-F5BB-4189-1143069F4C1F}"/>
              </a:ext>
            </a:extLst>
          </p:cNvPr>
          <p:cNvSpPr>
            <a:spLocks noGrp="1"/>
          </p:cNvSpPr>
          <p:nvPr>
            <p:ph type="ctrTitle"/>
          </p:nvPr>
        </p:nvSpPr>
        <p:spPr>
          <a:xfrm>
            <a:off x="631371" y="489856"/>
            <a:ext cx="5290458" cy="2460173"/>
          </a:xfrm>
        </p:spPr>
        <p:txBody>
          <a:bodyPr>
            <a:normAutofit fontScale="90000"/>
          </a:bodyPr>
          <a:lstStyle/>
          <a:p>
            <a:r>
              <a:rPr lang="en-US" b="1" dirty="0">
                <a:solidFill>
                  <a:schemeClr val="bg1"/>
                </a:solidFill>
                <a:latin typeface="Effra" panose="02000506080000020004" pitchFamily="2" charset="0"/>
              </a:rPr>
              <a:t>About </a:t>
            </a:r>
            <a:br>
              <a:rPr lang="en-US" b="1" dirty="0">
                <a:solidFill>
                  <a:schemeClr val="bg1"/>
                </a:solidFill>
                <a:latin typeface="Effra" panose="02000506080000020004" pitchFamily="2" charset="0"/>
              </a:rPr>
            </a:br>
            <a:r>
              <a:rPr lang="en-US" b="1" dirty="0">
                <a:solidFill>
                  <a:schemeClr val="bg1"/>
                </a:solidFill>
                <a:latin typeface="Effra" panose="02000506080000020004" pitchFamily="2" charset="0"/>
              </a:rPr>
              <a:t>Spark Somerset</a:t>
            </a:r>
            <a:br>
              <a:rPr lang="en-US" b="1" dirty="0">
                <a:solidFill>
                  <a:schemeClr val="bg1"/>
                </a:solidFill>
                <a:latin typeface="Effra" panose="02000506080000020004" pitchFamily="2" charset="0"/>
              </a:rPr>
            </a:br>
            <a:r>
              <a:rPr lang="en-US" sz="3100" dirty="0">
                <a:solidFill>
                  <a:schemeClr val="bg1"/>
                </a:solidFill>
                <a:latin typeface="Effra" panose="02000506080000020004" pitchFamily="2" charset="0"/>
              </a:rPr>
              <a:t>(and what it’s doing in </a:t>
            </a:r>
            <a:br>
              <a:rPr lang="en-US" sz="3100" dirty="0">
                <a:solidFill>
                  <a:schemeClr val="bg1"/>
                </a:solidFill>
                <a:latin typeface="Effra" panose="02000506080000020004" pitchFamily="2" charset="0"/>
              </a:rPr>
            </a:br>
            <a:r>
              <a:rPr lang="en-US" sz="3100" dirty="0">
                <a:solidFill>
                  <a:schemeClr val="bg1"/>
                </a:solidFill>
                <a:latin typeface="Effra" panose="02000506080000020004" pitchFamily="2" charset="0"/>
              </a:rPr>
              <a:t>West Somerset in 2026)</a:t>
            </a:r>
            <a:endParaRPr lang="en-GB" sz="3100" dirty="0">
              <a:solidFill>
                <a:schemeClr val="bg1"/>
              </a:solidFill>
              <a:latin typeface="Effra" panose="02000506080000020004" pitchFamily="2" charset="0"/>
            </a:endParaRPr>
          </a:p>
        </p:txBody>
      </p:sp>
      <p:sp>
        <p:nvSpPr>
          <p:cNvPr id="3" name="Content Placeholder 2">
            <a:extLst>
              <a:ext uri="{FF2B5EF4-FFF2-40B4-BE49-F238E27FC236}">
                <a16:creationId xmlns:a16="http://schemas.microsoft.com/office/drawing/2014/main" id="{B82A7A26-27FB-0C84-EB13-14EFF215F338}"/>
              </a:ext>
            </a:extLst>
          </p:cNvPr>
          <p:cNvSpPr txBox="1">
            <a:spLocks/>
          </p:cNvSpPr>
          <p:nvPr/>
        </p:nvSpPr>
        <p:spPr>
          <a:xfrm>
            <a:off x="783771" y="4245429"/>
            <a:ext cx="10341429" cy="212271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7000"/>
              </a:lnSpc>
              <a:spcAft>
                <a:spcPts val="800"/>
              </a:spcAft>
            </a:pPr>
            <a:r>
              <a:rPr lang="en-GB" sz="1800" kern="100" dirty="0">
                <a:latin typeface="Effra" panose="02000506080000020004" pitchFamily="2" charset="0"/>
                <a:ea typeface="Aptos" panose="020B0004020202020204" pitchFamily="34" charset="0"/>
                <a:cs typeface="Times New Roman" panose="02020603050405020304" pitchFamily="18" charset="0"/>
              </a:rPr>
              <a:t> </a:t>
            </a:r>
            <a:r>
              <a:rPr lang="en-GB" b="1" dirty="0">
                <a:solidFill>
                  <a:schemeClr val="bg1"/>
                </a:solidFill>
                <a:latin typeface="Effra" panose="02000506080000020004" pitchFamily="2" charset="0"/>
              </a:rPr>
              <a:t>Our vision </a:t>
            </a:r>
            <a:r>
              <a:rPr lang="en-GB" dirty="0">
                <a:solidFill>
                  <a:schemeClr val="bg1"/>
                </a:solidFill>
                <a:latin typeface="Effra" panose="02000506080000020004" pitchFamily="2" charset="0"/>
              </a:rPr>
              <a:t>is of a Somerset where anyone can make great things happen for their communities and </a:t>
            </a:r>
          </a:p>
          <a:p>
            <a:pPr>
              <a:lnSpc>
                <a:spcPct val="107000"/>
              </a:lnSpc>
              <a:spcAft>
                <a:spcPts val="800"/>
              </a:spcAft>
            </a:pPr>
            <a:r>
              <a:rPr lang="en-GB" b="1" dirty="0">
                <a:solidFill>
                  <a:schemeClr val="bg1"/>
                </a:solidFill>
                <a:latin typeface="Effra" panose="02000506080000020004" pitchFamily="2" charset="0"/>
              </a:rPr>
              <a:t>our mission </a:t>
            </a:r>
            <a:r>
              <a:rPr lang="en-GB" dirty="0">
                <a:solidFill>
                  <a:schemeClr val="bg1"/>
                </a:solidFill>
                <a:latin typeface="Effra" panose="02000506080000020004" pitchFamily="2" charset="0"/>
              </a:rPr>
              <a:t>is to support and champion Somerset’s voluntary and community organisations to help change lives and build healthy, resilient communities.</a:t>
            </a:r>
            <a:r>
              <a:rPr lang="en-GB" b="1" dirty="0">
                <a:solidFill>
                  <a:schemeClr val="bg1"/>
                </a:solidFill>
                <a:latin typeface="Effra" panose="02000506080000020004" pitchFamily="2" charset="0"/>
              </a:rPr>
              <a:t> </a:t>
            </a:r>
            <a:endParaRPr lang="en-GB" kern="100" dirty="0">
              <a:solidFill>
                <a:schemeClr val="bg1"/>
              </a:solidFill>
              <a:latin typeface="Effra" panose="02000506080000020004"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19464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D82CC-7436-49E1-13E5-448429CBBED2}"/>
              </a:ext>
            </a:extLst>
          </p:cNvPr>
          <p:cNvSpPr>
            <a:spLocks noGrp="1"/>
          </p:cNvSpPr>
          <p:nvPr>
            <p:ph type="title"/>
          </p:nvPr>
        </p:nvSpPr>
        <p:spPr>
          <a:xfrm>
            <a:off x="733425" y="478393"/>
            <a:ext cx="10515600" cy="1325563"/>
          </a:xfrm>
        </p:spPr>
        <p:txBody>
          <a:bodyPr>
            <a:normAutofit/>
          </a:bodyPr>
          <a:lstStyle/>
          <a:p>
            <a:r>
              <a:rPr lang="en-US" sz="4000" b="1">
                <a:solidFill>
                  <a:srgbClr val="E14504"/>
                </a:solidFill>
                <a:latin typeface="Effra" panose="02000506080000020004" pitchFamily="2" charset="0"/>
              </a:rPr>
              <a:t>Responding to the needs of the sector</a:t>
            </a:r>
          </a:p>
        </p:txBody>
      </p:sp>
      <p:cxnSp>
        <p:nvCxnSpPr>
          <p:cNvPr id="5" name="Straight Arrow Connector 4">
            <a:extLst>
              <a:ext uri="{FF2B5EF4-FFF2-40B4-BE49-F238E27FC236}">
                <a16:creationId xmlns:a16="http://schemas.microsoft.com/office/drawing/2014/main" id="{57968717-0F2C-739F-98DD-87E0B8B5DEEF}"/>
              </a:ext>
            </a:extLst>
          </p:cNvPr>
          <p:cNvCxnSpPr>
            <a:cxnSpLocks/>
          </p:cNvCxnSpPr>
          <p:nvPr/>
        </p:nvCxnSpPr>
        <p:spPr>
          <a:xfrm>
            <a:off x="762000" y="1635226"/>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220C0AD3-CF65-1D82-1611-618DB281A2E7}"/>
              </a:ext>
            </a:extLst>
          </p:cNvPr>
          <p:cNvPicPr>
            <a:picLocks noChangeAspect="1"/>
          </p:cNvPicPr>
          <p:nvPr/>
        </p:nvPicPr>
        <p:blipFill>
          <a:blip r:embed="rId3"/>
          <a:stretch>
            <a:fillRect/>
          </a:stretch>
        </p:blipFill>
        <p:spPr>
          <a:xfrm>
            <a:off x="141514" y="1635226"/>
            <a:ext cx="9329057" cy="4950629"/>
          </a:xfrm>
          <a:prstGeom prst="rect">
            <a:avLst/>
          </a:prstGeom>
        </p:spPr>
      </p:pic>
      <p:sp>
        <p:nvSpPr>
          <p:cNvPr id="3" name="TextBox 2">
            <a:extLst>
              <a:ext uri="{FF2B5EF4-FFF2-40B4-BE49-F238E27FC236}">
                <a16:creationId xmlns:a16="http://schemas.microsoft.com/office/drawing/2014/main" id="{68E60816-F35F-E726-533F-D1ECFB39CF07}"/>
              </a:ext>
            </a:extLst>
          </p:cNvPr>
          <p:cNvSpPr txBox="1"/>
          <p:nvPr/>
        </p:nvSpPr>
        <p:spPr>
          <a:xfrm>
            <a:off x="10091058" y="1978913"/>
            <a:ext cx="1789339" cy="1477328"/>
          </a:xfrm>
          <a:prstGeom prst="rect">
            <a:avLst/>
          </a:prstGeom>
          <a:noFill/>
        </p:spPr>
        <p:txBody>
          <a:bodyPr wrap="square" rtlCol="0">
            <a:spAutoFit/>
          </a:bodyPr>
          <a:lstStyle/>
          <a:p>
            <a:r>
              <a:rPr lang="en-GB" b="1" dirty="0"/>
              <a:t>VCFSE = </a:t>
            </a:r>
          </a:p>
          <a:p>
            <a:r>
              <a:rPr lang="en-GB" b="1" dirty="0"/>
              <a:t>Voluntary</a:t>
            </a:r>
          </a:p>
          <a:p>
            <a:r>
              <a:rPr lang="en-GB" b="1" dirty="0"/>
              <a:t>Community</a:t>
            </a:r>
          </a:p>
          <a:p>
            <a:r>
              <a:rPr lang="en-GB" b="1" dirty="0"/>
              <a:t>Faith-based</a:t>
            </a:r>
          </a:p>
          <a:p>
            <a:r>
              <a:rPr lang="en-GB" b="1" dirty="0"/>
              <a:t>Social Enterprise</a:t>
            </a:r>
          </a:p>
        </p:txBody>
      </p:sp>
    </p:spTree>
    <p:extLst>
      <p:ext uri="{BB962C8B-B14F-4D97-AF65-F5344CB8AC3E}">
        <p14:creationId xmlns:p14="http://schemas.microsoft.com/office/powerpoint/2010/main" val="1181643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3EE40B3-3C2E-6172-2EED-265054F7D4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4F64DB-710D-3255-136B-38F642AFBBDF}"/>
              </a:ext>
            </a:extLst>
          </p:cNvPr>
          <p:cNvSpPr>
            <a:spLocks noGrp="1"/>
          </p:cNvSpPr>
          <p:nvPr>
            <p:ph type="title"/>
          </p:nvPr>
        </p:nvSpPr>
        <p:spPr>
          <a:xfrm>
            <a:off x="733425" y="478393"/>
            <a:ext cx="10515600" cy="1325563"/>
          </a:xfrm>
        </p:spPr>
        <p:txBody>
          <a:bodyPr>
            <a:normAutofit/>
          </a:bodyPr>
          <a:lstStyle/>
          <a:p>
            <a:r>
              <a:rPr lang="en-US" sz="4000" b="1">
                <a:solidFill>
                  <a:srgbClr val="E14504"/>
                </a:solidFill>
                <a:latin typeface="Effra" panose="02000506080000020004" pitchFamily="2" charset="0"/>
              </a:rPr>
              <a:t>What we do – our core work</a:t>
            </a:r>
          </a:p>
        </p:txBody>
      </p:sp>
      <p:sp>
        <p:nvSpPr>
          <p:cNvPr id="3" name="Content Placeholder 2">
            <a:extLst>
              <a:ext uri="{FF2B5EF4-FFF2-40B4-BE49-F238E27FC236}">
                <a16:creationId xmlns:a16="http://schemas.microsoft.com/office/drawing/2014/main" id="{A61857F8-3B1B-8457-5EF8-EA55F1C4AD3C}"/>
              </a:ext>
            </a:extLst>
          </p:cNvPr>
          <p:cNvSpPr>
            <a:spLocks noGrp="1"/>
          </p:cNvSpPr>
          <p:nvPr>
            <p:ph idx="1"/>
          </p:nvPr>
        </p:nvSpPr>
        <p:spPr>
          <a:xfrm>
            <a:off x="445008" y="1719945"/>
            <a:ext cx="11301984" cy="4430484"/>
          </a:xfrm>
        </p:spPr>
        <p:txBody>
          <a:bodyPr>
            <a:normAutofit lnSpcReduction="10000"/>
          </a:bodyPr>
          <a:lstStyle/>
          <a:p>
            <a:pPr>
              <a:lnSpc>
                <a:spcPct val="107000"/>
              </a:lnSpc>
              <a:spcAft>
                <a:spcPts val="800"/>
              </a:spcAft>
            </a:pPr>
            <a:r>
              <a:rPr lang="en-GB" sz="2200" b="1" kern="100" dirty="0">
                <a:effectLst/>
                <a:latin typeface="Effra" panose="02000506080000020004" pitchFamily="2" charset="0"/>
                <a:ea typeface="Aptos" panose="020B0004020202020204" pitchFamily="34" charset="0"/>
                <a:cs typeface="Times New Roman" panose="02020603050405020304" pitchFamily="18" charset="0"/>
              </a:rPr>
              <a:t>Support for VCFSE groups </a:t>
            </a:r>
            <a:r>
              <a:rPr lang="en-GB" sz="2200" kern="100" dirty="0">
                <a:effectLst/>
                <a:latin typeface="Effra" panose="02000506080000020004" pitchFamily="2" charset="0"/>
                <a:ea typeface="Aptos" panose="020B0004020202020204" pitchFamily="34" charset="0"/>
                <a:cs typeface="Times New Roman" panose="02020603050405020304" pitchFamily="18" charset="0"/>
              </a:rPr>
              <a:t>– offering </a:t>
            </a:r>
            <a:r>
              <a:rPr lang="en-US" sz="2200" kern="100" dirty="0">
                <a:latin typeface="Effra" panose="02000506080000020004" pitchFamily="2" charset="0"/>
                <a:cs typeface="Times New Roman" panose="02020603050405020304" pitchFamily="18" charset="0"/>
              </a:rPr>
              <a:t>advice, guidance, newsletters, forums, training and one-to-one support for groups, empowering them with the skills, knowledge and confidence to deliver effective and sustainable services.</a:t>
            </a:r>
            <a:r>
              <a:rPr lang="en-US" sz="2200" dirty="0">
                <a:latin typeface="Effra" panose="02000506080000020004" pitchFamily="2" charset="0"/>
              </a:rPr>
              <a:t> Facilitating </a:t>
            </a:r>
            <a:r>
              <a:rPr lang="en-US" sz="2200" b="1" kern="100" dirty="0">
                <a:latin typeface="Effra" panose="02000506080000020004" pitchFamily="2" charset="0"/>
                <a:cs typeface="Times New Roman" panose="02020603050405020304" pitchFamily="18" charset="0"/>
              </a:rPr>
              <a:t>Skillshare</a:t>
            </a:r>
            <a:r>
              <a:rPr lang="en-US" sz="2200" kern="100" dirty="0">
                <a:latin typeface="Effra" panose="02000506080000020004" pitchFamily="2" charset="0"/>
                <a:cs typeface="Times New Roman" panose="02020603050405020304" pitchFamily="18" charset="0"/>
              </a:rPr>
              <a:t> </a:t>
            </a:r>
            <a:r>
              <a:rPr lang="en-GB" sz="2200" kern="100" dirty="0">
                <a:latin typeface="Effra" panose="02000506080000020004" pitchFamily="2" charset="0"/>
                <a:cs typeface="Times New Roman" panose="02020603050405020304" pitchFamily="18" charset="0"/>
              </a:rPr>
              <a:t>which connects</a:t>
            </a:r>
            <a:r>
              <a:rPr lang="en-GB" sz="2200" dirty="0">
                <a:latin typeface="Effra" panose="02000506080000020004" pitchFamily="2" charset="0"/>
              </a:rPr>
              <a:t> skilled professionals with VCFSE groups, and providing an </a:t>
            </a:r>
            <a:r>
              <a:rPr lang="en-GB" sz="2200" b="1" dirty="0">
                <a:latin typeface="Effra" panose="02000506080000020004" pitchFamily="2" charset="0"/>
              </a:rPr>
              <a:t>Insights Hub </a:t>
            </a:r>
            <a:r>
              <a:rPr lang="en-GB" sz="2200" dirty="0">
                <a:latin typeface="Effra" panose="02000506080000020004" pitchFamily="2" charset="0"/>
              </a:rPr>
              <a:t>which brings together national, regional, and local data in one easy-to-access place to support funding applications and partnerships, and to demonstrate impact.</a:t>
            </a:r>
          </a:p>
          <a:p>
            <a:pPr>
              <a:lnSpc>
                <a:spcPct val="107000"/>
              </a:lnSpc>
              <a:spcAft>
                <a:spcPts val="800"/>
              </a:spcAft>
            </a:pPr>
            <a:r>
              <a:rPr lang="en-US" sz="2200" b="1" kern="100" dirty="0">
                <a:latin typeface="Effra" panose="02000506080000020004" pitchFamily="2" charset="0"/>
                <a:cs typeface="Times New Roman" panose="02020603050405020304" pitchFamily="18" charset="0"/>
              </a:rPr>
              <a:t>Volunteer support </a:t>
            </a:r>
            <a:r>
              <a:rPr lang="en-US" sz="2200" kern="100" dirty="0">
                <a:latin typeface="Effra" panose="02000506080000020004" pitchFamily="2" charset="0"/>
                <a:cs typeface="Times New Roman" panose="02020603050405020304" pitchFamily="18" charset="0"/>
              </a:rPr>
              <a:t>- providing information and support for organisations who involve volunteers, including </a:t>
            </a:r>
            <a:r>
              <a:rPr lang="en-US" sz="2200" b="1" kern="100" dirty="0">
                <a:latin typeface="Effra" panose="02000506080000020004" pitchFamily="2" charset="0"/>
                <a:cs typeface="Times New Roman" panose="02020603050405020304" pitchFamily="18" charset="0"/>
                <a:hlinkClick r:id="rId3">
                  <a:extLst>
                    <a:ext uri="{A12FA001-AC4F-418D-AE19-62706E023703}">
                      <ahyp:hlinkClr xmlns:ahyp="http://schemas.microsoft.com/office/drawing/2018/hyperlinkcolor" val="tx"/>
                    </a:ext>
                  </a:extLst>
                </a:hlinkClick>
              </a:rPr>
              <a:t>Spark a Change</a:t>
            </a:r>
            <a:r>
              <a:rPr lang="en-US" sz="2200" kern="100" dirty="0">
                <a:latin typeface="Effra" panose="02000506080000020004" pitchFamily="2" charset="0"/>
                <a:cs typeface="Times New Roman" panose="02020603050405020304" pitchFamily="18" charset="0"/>
              </a:rPr>
              <a:t>, which links volunteers with groups who need them</a:t>
            </a:r>
          </a:p>
          <a:p>
            <a:r>
              <a:rPr lang="en-US" sz="2200" b="1" kern="100" dirty="0">
                <a:latin typeface="Effra" panose="02000506080000020004" pitchFamily="2" charset="0"/>
                <a:cs typeface="Times New Roman" panose="02020603050405020304" pitchFamily="18" charset="0"/>
              </a:rPr>
              <a:t>Stronger together </a:t>
            </a:r>
            <a:r>
              <a:rPr lang="en-US" sz="2200" kern="100" dirty="0">
                <a:latin typeface="Effra" panose="02000506080000020004" pitchFamily="2" charset="0"/>
                <a:cs typeface="Times New Roman" panose="02020603050405020304" pitchFamily="18" charset="0"/>
              </a:rPr>
              <a:t>-</a:t>
            </a:r>
            <a:r>
              <a:rPr lang="en-GB" sz="2200" kern="100" dirty="0">
                <a:latin typeface="Effra" panose="02000506080000020004" pitchFamily="2" charset="0"/>
                <a:cs typeface="Times New Roman" panose="02020603050405020304" pitchFamily="18" charset="0"/>
              </a:rPr>
              <a:t> supporting collaboration, strengthening the voice and influence of the VCFSE sector, and advocating on its behalf. </a:t>
            </a:r>
          </a:p>
          <a:p>
            <a:pPr>
              <a:lnSpc>
                <a:spcPct val="107000"/>
              </a:lnSpc>
              <a:spcAft>
                <a:spcPts val="800"/>
              </a:spcAft>
            </a:pPr>
            <a:r>
              <a:rPr lang="en-GB" sz="2200" kern="100" dirty="0">
                <a:latin typeface="Effra" panose="02000506080000020004" pitchFamily="2" charset="0"/>
                <a:cs typeface="Times New Roman" panose="02020603050405020304" pitchFamily="18" charset="0"/>
                <a:hlinkClick r:id="rId4"/>
              </a:rPr>
              <a:t>https://youtu.be/kRmt9gS9CM4</a:t>
            </a:r>
            <a:endParaRPr lang="en-GB" sz="2200" kern="100" dirty="0">
              <a:latin typeface="Effra" panose="02000506080000020004" pitchFamily="2" charset="0"/>
              <a:cs typeface="Times New Roman" panose="02020603050405020304" pitchFamily="18" charset="0"/>
            </a:endParaRPr>
          </a:p>
          <a:p>
            <a:pPr marL="0" indent="0">
              <a:lnSpc>
                <a:spcPct val="107000"/>
              </a:lnSpc>
              <a:spcAft>
                <a:spcPts val="800"/>
              </a:spcAft>
              <a:buNone/>
            </a:pPr>
            <a:endParaRPr lang="en-GB" sz="2400" kern="100" dirty="0">
              <a:latin typeface="Effra" panose="02000506080000020004" pitchFamily="2" charset="0"/>
              <a:cs typeface="Times New Roman" panose="02020603050405020304" pitchFamily="18" charset="0"/>
            </a:endParaRPr>
          </a:p>
          <a:p>
            <a:pPr marL="0" indent="0">
              <a:lnSpc>
                <a:spcPct val="107000"/>
              </a:lnSpc>
              <a:spcAft>
                <a:spcPts val="800"/>
              </a:spcAft>
              <a:buNone/>
            </a:pPr>
            <a:endParaRPr lang="en-GB" sz="2400" kern="100" dirty="0">
              <a:latin typeface="Aptos" panose="020B0004020202020204" pitchFamily="34" charset="0"/>
              <a:cs typeface="Times New Roman" panose="02020603050405020304" pitchFamily="18" charset="0"/>
            </a:endParaRPr>
          </a:p>
          <a:p>
            <a:pPr>
              <a:lnSpc>
                <a:spcPct val="107000"/>
              </a:lnSpc>
              <a:spcAft>
                <a:spcPts val="800"/>
              </a:spcAft>
            </a:pPr>
            <a:endParaRPr lang="en-GB" sz="2400" kern="100" dirty="0">
              <a:latin typeface="Aptos" panose="020B0004020202020204" pitchFamily="34" charset="0"/>
              <a:cs typeface="Times New Roman" panose="02020603050405020304" pitchFamily="18" charset="0"/>
            </a:endParaRPr>
          </a:p>
          <a:p>
            <a:pPr>
              <a:lnSpc>
                <a:spcPct val="107000"/>
              </a:lnSpc>
              <a:spcAft>
                <a:spcPts val="800"/>
              </a:spcAft>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5" name="Straight Arrow Connector 4">
            <a:extLst>
              <a:ext uri="{FF2B5EF4-FFF2-40B4-BE49-F238E27FC236}">
                <a16:creationId xmlns:a16="http://schemas.microsoft.com/office/drawing/2014/main" id="{7D9E7742-87D4-B439-DFFA-B2CBF3DB69EF}"/>
              </a:ext>
            </a:extLst>
          </p:cNvPr>
          <p:cNvCxnSpPr>
            <a:cxnSpLocks/>
          </p:cNvCxnSpPr>
          <p:nvPr/>
        </p:nvCxnSpPr>
        <p:spPr>
          <a:xfrm>
            <a:off x="762000" y="1635226"/>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617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D82CC-7436-49E1-13E5-448429CBBED2}"/>
              </a:ext>
            </a:extLst>
          </p:cNvPr>
          <p:cNvSpPr>
            <a:spLocks noGrp="1"/>
          </p:cNvSpPr>
          <p:nvPr>
            <p:ph type="title"/>
          </p:nvPr>
        </p:nvSpPr>
        <p:spPr>
          <a:xfrm>
            <a:off x="838200" y="597556"/>
            <a:ext cx="10515600" cy="1325563"/>
          </a:xfrm>
        </p:spPr>
        <p:txBody>
          <a:bodyPr>
            <a:normAutofit/>
          </a:bodyPr>
          <a:lstStyle/>
          <a:p>
            <a:r>
              <a:rPr lang="en-US" sz="4000" b="1" dirty="0">
                <a:solidFill>
                  <a:srgbClr val="E14504"/>
                </a:solidFill>
                <a:latin typeface="Effra" panose="02000506080000020004" pitchFamily="2" charset="0"/>
              </a:rPr>
              <a:t>Spark projects</a:t>
            </a:r>
          </a:p>
        </p:txBody>
      </p:sp>
      <p:sp>
        <p:nvSpPr>
          <p:cNvPr id="3" name="Content Placeholder 2">
            <a:extLst>
              <a:ext uri="{FF2B5EF4-FFF2-40B4-BE49-F238E27FC236}">
                <a16:creationId xmlns:a16="http://schemas.microsoft.com/office/drawing/2014/main" id="{7DE86A35-B8F4-E132-C043-74BD4CA3568D}"/>
              </a:ext>
            </a:extLst>
          </p:cNvPr>
          <p:cNvSpPr>
            <a:spLocks noGrp="1"/>
          </p:cNvSpPr>
          <p:nvPr>
            <p:ph idx="1"/>
          </p:nvPr>
        </p:nvSpPr>
        <p:spPr>
          <a:xfrm>
            <a:off x="239486" y="1797151"/>
            <a:ext cx="11625943" cy="4723391"/>
          </a:xfrm>
        </p:spPr>
        <p:txBody>
          <a:bodyPr vert="horz" lIns="91440" tIns="45720" rIns="91440" bIns="45720" rtlCol="0" anchor="t">
            <a:noAutofit/>
          </a:bodyPr>
          <a:lstStyle/>
          <a:p>
            <a:pPr>
              <a:defRPr/>
            </a:pPr>
            <a:r>
              <a:rPr lang="en-GB" sz="2200" b="1" kern="100" dirty="0">
                <a:effectLst/>
                <a:latin typeface="Effra"/>
                <a:ea typeface="Aptos" panose="020B0004020202020204" pitchFamily="34" charset="0"/>
                <a:cs typeface="Times New Roman"/>
              </a:rPr>
              <a:t>Somerset VCFSE Collaborative </a:t>
            </a:r>
            <a:r>
              <a:rPr lang="en-GB" sz="2200" kern="100" dirty="0">
                <a:effectLst/>
                <a:latin typeface="Effra"/>
                <a:ea typeface="Aptos" panose="020B0004020202020204" pitchFamily="34" charset="0"/>
                <a:cs typeface="Times New Roman"/>
              </a:rPr>
              <a:t>– </a:t>
            </a:r>
            <a:r>
              <a:rPr kumimoji="0" lang="en-US" sz="2200" b="0" i="0" u="none" strike="noStrike" kern="1200" cap="none" spc="0" normalizeH="0" baseline="0" noProof="0" dirty="0">
                <a:ln>
                  <a:noFill/>
                </a:ln>
                <a:solidFill>
                  <a:prstClr val="black"/>
                </a:solidFill>
                <a:effectLst/>
                <a:uLnTx/>
                <a:uFillTx/>
                <a:latin typeface="Effra" panose="02000506080000020004" pitchFamily="2" charset="0"/>
              </a:rPr>
              <a:t>Som Integrated Care Board</a:t>
            </a:r>
            <a:r>
              <a:rPr kumimoji="0" lang="en-US" sz="2200" b="0" i="0" u="none" strike="noStrike" kern="1200" cap="none" spc="0" normalizeH="0" baseline="0" noProof="0" dirty="0">
                <a:ln>
                  <a:noFill/>
                </a:ln>
                <a:solidFill>
                  <a:srgbClr val="212529"/>
                </a:solidFill>
                <a:effectLst/>
                <a:uLnTx/>
                <a:uFillTx/>
                <a:latin typeface="Effra" panose="02000506080000020004" pitchFamily="2" charset="0"/>
              </a:rPr>
              <a:t>, </a:t>
            </a:r>
            <a:r>
              <a:rPr kumimoji="0" lang="en-US" sz="2200" b="0" i="0" u="none" strike="noStrike" kern="1200" cap="none" spc="0" normalizeH="0" baseline="0" noProof="0" dirty="0">
                <a:ln>
                  <a:noFill/>
                </a:ln>
                <a:solidFill>
                  <a:prstClr val="black"/>
                </a:solidFill>
                <a:effectLst/>
                <a:uLnTx/>
                <a:uFillTx/>
                <a:latin typeface="Effra" panose="02000506080000020004" pitchFamily="2" charset="0"/>
              </a:rPr>
              <a:t>Som Council</a:t>
            </a:r>
            <a:r>
              <a:rPr kumimoji="0" lang="en-US" sz="2200" b="0" i="0" u="none" strike="noStrike" kern="1200" cap="none" spc="0" normalizeH="0" baseline="0" noProof="0" dirty="0">
                <a:ln>
                  <a:noFill/>
                </a:ln>
                <a:solidFill>
                  <a:srgbClr val="212529"/>
                </a:solidFill>
                <a:effectLst/>
                <a:uLnTx/>
                <a:uFillTx/>
                <a:latin typeface="Effra" panose="02000506080000020004" pitchFamily="2" charset="0"/>
              </a:rPr>
              <a:t>, </a:t>
            </a:r>
            <a:r>
              <a:rPr kumimoji="0" lang="en-US" sz="2200" b="0" i="0" u="none" strike="noStrike" kern="1200" cap="none" spc="0" normalizeH="0" baseline="0" noProof="0" dirty="0">
                <a:ln>
                  <a:noFill/>
                </a:ln>
                <a:solidFill>
                  <a:prstClr val="black"/>
                </a:solidFill>
                <a:effectLst/>
                <a:uLnTx/>
                <a:uFillTx/>
                <a:latin typeface="Effra" panose="02000506080000020004" pitchFamily="2" charset="0"/>
              </a:rPr>
              <a:t>Som NHS Foundation Trust a</a:t>
            </a:r>
            <a:r>
              <a:rPr kumimoji="0" lang="en-US" sz="2200" b="0" i="0" u="none" strike="noStrike" kern="1200" cap="none" spc="0" normalizeH="0" baseline="0" noProof="0" dirty="0">
                <a:ln>
                  <a:noFill/>
                </a:ln>
                <a:solidFill>
                  <a:srgbClr val="212529"/>
                </a:solidFill>
                <a:effectLst/>
                <a:uLnTx/>
                <a:uFillTx/>
                <a:latin typeface="Effra" panose="02000506080000020004" pitchFamily="2" charset="0"/>
              </a:rPr>
              <a:t>nd Spark Som, working together to enable VCFSE groups to have a say on  issues that affect the health and wellbeing of the communities they support.</a:t>
            </a:r>
            <a:endParaRPr lang="en-GB" sz="2200" kern="100" dirty="0">
              <a:effectLst/>
              <a:latin typeface="Effra"/>
              <a:ea typeface="Aptos" panose="020B0004020202020204" pitchFamily="34" charset="0"/>
              <a:cs typeface="Times New Roman"/>
            </a:endParaRPr>
          </a:p>
          <a:p>
            <a:pPr>
              <a:lnSpc>
                <a:spcPct val="107000"/>
              </a:lnSpc>
              <a:spcBef>
                <a:spcPts val="0"/>
              </a:spcBef>
            </a:pPr>
            <a:r>
              <a:rPr lang="en-GB" sz="2200" b="1" kern="100" dirty="0">
                <a:effectLst/>
                <a:latin typeface="Effra"/>
                <a:ea typeface="Aptos" panose="020B0004020202020204" pitchFamily="34" charset="0"/>
                <a:cs typeface="Times New Roman"/>
              </a:rPr>
              <a:t>Spark iT  </a:t>
            </a:r>
            <a:r>
              <a:rPr lang="en-GB" sz="2200" kern="100" dirty="0">
                <a:effectLst/>
                <a:latin typeface="Effra"/>
                <a:ea typeface="Aptos" panose="020B0004020202020204" pitchFamily="34" charset="0"/>
                <a:cs typeface="Times New Roman"/>
              </a:rPr>
              <a:t>- free </a:t>
            </a:r>
            <a:r>
              <a:rPr lang="en-US" sz="2200" dirty="0">
                <a:solidFill>
                  <a:srgbClr val="212529"/>
                </a:solidFill>
                <a:latin typeface="Effra" panose="02000506080000020004" pitchFamily="2" charset="0"/>
              </a:rPr>
              <a:t>Digital Cafés, hubs and drop ins, run by friendly and supportive volunteer Digital Champions.</a:t>
            </a:r>
          </a:p>
          <a:p>
            <a:pPr>
              <a:lnSpc>
                <a:spcPct val="107000"/>
              </a:lnSpc>
              <a:spcAft>
                <a:spcPts val="800"/>
              </a:spcAft>
            </a:pPr>
            <a:r>
              <a:rPr lang="en-GB" sz="2200" b="1" kern="100" dirty="0">
                <a:effectLst/>
                <a:latin typeface="Effra"/>
                <a:ea typeface="Aptos" panose="020B0004020202020204" pitchFamily="34" charset="0"/>
                <a:cs typeface="Times New Roman"/>
              </a:rPr>
              <a:t>Dementia Partnership </a:t>
            </a:r>
            <a:r>
              <a:rPr lang="en-GB" sz="2200" kern="100" dirty="0">
                <a:effectLst/>
                <a:latin typeface="Effra"/>
                <a:ea typeface="Aptos" panose="020B0004020202020204" pitchFamily="34" charset="0"/>
                <a:cs typeface="Times New Roman"/>
              </a:rPr>
              <a:t>- w</a:t>
            </a:r>
            <a:r>
              <a:rPr lang="en-US" sz="2200" dirty="0">
                <a:solidFill>
                  <a:srgbClr val="212529"/>
                </a:solidFill>
                <a:latin typeface="Effra" panose="02000506080000020004" pitchFamily="2" charset="0"/>
              </a:rPr>
              <a:t>ith over 60 organisations represented, the Partnership aims to boost collaboration and develop new ways of working with statutory-sector colleagues.   </a:t>
            </a:r>
            <a:endParaRPr lang="en-GB" sz="2200" kern="100" dirty="0">
              <a:effectLst/>
              <a:latin typeface="Effra"/>
              <a:ea typeface="Aptos" panose="020B0004020202020204" pitchFamily="34" charset="0"/>
              <a:cs typeface="Times New Roman"/>
            </a:endParaRPr>
          </a:p>
          <a:p>
            <a:pPr>
              <a:lnSpc>
                <a:spcPct val="107000"/>
              </a:lnSpc>
              <a:spcBef>
                <a:spcPts val="0"/>
              </a:spcBef>
            </a:pPr>
            <a:r>
              <a:rPr lang="en-GB" sz="2200" b="1" kern="100" dirty="0">
                <a:effectLst/>
                <a:latin typeface="Effra"/>
                <a:ea typeface="Aptos" panose="020B0004020202020204" pitchFamily="34" charset="0"/>
                <a:cs typeface="Times New Roman"/>
              </a:rPr>
              <a:t>Somerset Youth Alliance </a:t>
            </a:r>
            <a:r>
              <a:rPr lang="en-GB" sz="2200" kern="100" dirty="0">
                <a:effectLst/>
                <a:latin typeface="Effra"/>
                <a:ea typeface="Aptos" panose="020B0004020202020204" pitchFamily="34" charset="0"/>
                <a:cs typeface="Times New Roman"/>
              </a:rPr>
              <a:t>- </a:t>
            </a:r>
            <a:r>
              <a:rPr lang="en-US" sz="2200" dirty="0">
                <a:solidFill>
                  <a:srgbClr val="212529"/>
                </a:solidFill>
                <a:latin typeface="Effra" panose="02000506080000020004" pitchFamily="2" charset="0"/>
              </a:rPr>
              <a:t>working to grow the infrastructure and profile of youth work in the local area and support the workforce with training, guidance and opportunities to collaborate</a:t>
            </a:r>
            <a:endParaRPr lang="en-GB" sz="2200" kern="100" dirty="0">
              <a:effectLst/>
              <a:latin typeface="Effra"/>
              <a:ea typeface="Aptos" panose="020B0004020202020204" pitchFamily="34" charset="0"/>
              <a:cs typeface="Times New Roman"/>
            </a:endParaRPr>
          </a:p>
          <a:p>
            <a:pPr>
              <a:lnSpc>
                <a:spcPct val="107000"/>
              </a:lnSpc>
              <a:spcBef>
                <a:spcPts val="0"/>
              </a:spcBef>
            </a:pPr>
            <a:r>
              <a:rPr lang="en-GB" sz="2200" b="1" kern="100" dirty="0">
                <a:latin typeface="Effra"/>
                <a:ea typeface="Aptos" panose="020B0004020202020204" pitchFamily="34" charset="0"/>
                <a:cs typeface="Times New Roman"/>
              </a:rPr>
              <a:t>Somerset Mental Health Network </a:t>
            </a:r>
            <a:r>
              <a:rPr lang="en-GB" sz="2200" kern="100" dirty="0">
                <a:latin typeface="Effra"/>
                <a:ea typeface="Aptos" panose="020B0004020202020204" pitchFamily="34" charset="0"/>
                <a:cs typeface="Times New Roman"/>
              </a:rPr>
              <a:t>– supporting a</a:t>
            </a:r>
            <a:r>
              <a:rPr lang="en-US" sz="2200" dirty="0">
                <a:solidFill>
                  <a:srgbClr val="212529"/>
                </a:solidFill>
                <a:latin typeface="Effra" panose="02000506080000020004" pitchFamily="2" charset="0"/>
              </a:rPr>
              <a:t> strong and effective </a:t>
            </a:r>
          </a:p>
          <a:p>
            <a:pPr marL="0" indent="0">
              <a:lnSpc>
                <a:spcPct val="107000"/>
              </a:lnSpc>
              <a:spcBef>
                <a:spcPts val="0"/>
              </a:spcBef>
              <a:buNone/>
            </a:pPr>
            <a:r>
              <a:rPr lang="en-US" sz="2200" dirty="0">
                <a:solidFill>
                  <a:srgbClr val="212529"/>
                </a:solidFill>
                <a:latin typeface="Effra" panose="02000506080000020004" pitchFamily="2" charset="0"/>
              </a:rPr>
              <a:t>     Network of mental health organisations, through peer support, training </a:t>
            </a:r>
          </a:p>
          <a:p>
            <a:pPr marL="0" indent="0">
              <a:lnSpc>
                <a:spcPct val="107000"/>
              </a:lnSpc>
              <a:spcBef>
                <a:spcPts val="0"/>
              </a:spcBef>
              <a:buNone/>
            </a:pPr>
            <a:r>
              <a:rPr lang="en-US" sz="2200" dirty="0">
                <a:solidFill>
                  <a:srgbClr val="212529"/>
                </a:solidFill>
                <a:latin typeface="Effra" panose="02000506080000020004" pitchFamily="2" charset="0"/>
              </a:rPr>
              <a:t>     and professional development</a:t>
            </a:r>
          </a:p>
          <a:p>
            <a:pPr marL="0" indent="0">
              <a:lnSpc>
                <a:spcPct val="107000"/>
              </a:lnSpc>
              <a:spcBef>
                <a:spcPts val="0"/>
              </a:spcBef>
              <a:buNone/>
            </a:pPr>
            <a:endParaRPr lang="en-GB" sz="2400" kern="100" dirty="0">
              <a:latin typeface="Effra"/>
              <a:cs typeface="Times New Roman"/>
            </a:endParaRPr>
          </a:p>
          <a:p>
            <a:pPr marL="0" indent="0">
              <a:lnSpc>
                <a:spcPct val="107000"/>
              </a:lnSpc>
              <a:spcBef>
                <a:spcPts val="0"/>
              </a:spcBef>
              <a:buNone/>
            </a:pPr>
            <a:endParaRPr lang="en-GB" sz="2400" kern="100" dirty="0">
              <a:latin typeface="Effra"/>
              <a:cs typeface="Times New Roman"/>
            </a:endParaRPr>
          </a:p>
        </p:txBody>
      </p:sp>
      <p:cxnSp>
        <p:nvCxnSpPr>
          <p:cNvPr id="5" name="Straight Arrow Connector 4">
            <a:extLst>
              <a:ext uri="{FF2B5EF4-FFF2-40B4-BE49-F238E27FC236}">
                <a16:creationId xmlns:a16="http://schemas.microsoft.com/office/drawing/2014/main" id="{57968717-0F2C-739F-98DD-87E0B8B5DEEF}"/>
              </a:ext>
            </a:extLst>
          </p:cNvPr>
          <p:cNvCxnSpPr>
            <a:cxnSpLocks/>
          </p:cNvCxnSpPr>
          <p:nvPr/>
        </p:nvCxnSpPr>
        <p:spPr>
          <a:xfrm>
            <a:off x="759759" y="1797151"/>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2311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B803986-CB70-CDA9-628E-4278F2313B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89D80-2DCB-D6AC-8909-E782B9DFFF82}"/>
              </a:ext>
            </a:extLst>
          </p:cNvPr>
          <p:cNvSpPr>
            <a:spLocks noGrp="1"/>
          </p:cNvSpPr>
          <p:nvPr>
            <p:ph type="title"/>
          </p:nvPr>
        </p:nvSpPr>
        <p:spPr>
          <a:xfrm>
            <a:off x="838200" y="597556"/>
            <a:ext cx="10515600" cy="1325563"/>
          </a:xfrm>
        </p:spPr>
        <p:txBody>
          <a:bodyPr>
            <a:normAutofit/>
          </a:bodyPr>
          <a:lstStyle/>
          <a:p>
            <a:r>
              <a:rPr lang="en-US" sz="4000" b="1">
                <a:solidFill>
                  <a:srgbClr val="E14504"/>
                </a:solidFill>
                <a:latin typeface="Effra" panose="02000506080000020004" pitchFamily="2" charset="0"/>
              </a:rPr>
              <a:t>Spark projects</a:t>
            </a:r>
          </a:p>
        </p:txBody>
      </p:sp>
      <p:sp>
        <p:nvSpPr>
          <p:cNvPr id="3" name="Content Placeholder 2">
            <a:extLst>
              <a:ext uri="{FF2B5EF4-FFF2-40B4-BE49-F238E27FC236}">
                <a16:creationId xmlns:a16="http://schemas.microsoft.com/office/drawing/2014/main" id="{C2BF96D1-0F6A-3405-E924-49A82A721572}"/>
              </a:ext>
            </a:extLst>
          </p:cNvPr>
          <p:cNvSpPr>
            <a:spLocks noGrp="1"/>
          </p:cNvSpPr>
          <p:nvPr>
            <p:ph idx="1"/>
          </p:nvPr>
        </p:nvSpPr>
        <p:spPr>
          <a:xfrm>
            <a:off x="195944" y="1797150"/>
            <a:ext cx="11778342" cy="4951983"/>
          </a:xfrm>
        </p:spPr>
        <p:txBody>
          <a:bodyPr vert="horz" lIns="91440" tIns="45720" rIns="91440" bIns="45720" rtlCol="0" anchor="t">
            <a:noAutofit/>
          </a:bodyPr>
          <a:lstStyle/>
          <a:p>
            <a:pPr>
              <a:lnSpc>
                <a:spcPct val="100000"/>
              </a:lnSpc>
            </a:pPr>
            <a:r>
              <a:rPr lang="en-GB" sz="2200" b="1" kern="100" dirty="0">
                <a:effectLst/>
                <a:latin typeface="Effra"/>
                <a:ea typeface="Aptos" panose="020B0004020202020204" pitchFamily="34" charset="0"/>
                <a:cs typeface="Times New Roman"/>
              </a:rPr>
              <a:t>Children  &amp; Young Peoples Mental Health Network </a:t>
            </a:r>
            <a:r>
              <a:rPr lang="en-GB" sz="2200" kern="100" dirty="0">
                <a:effectLst/>
                <a:latin typeface="Effra"/>
                <a:ea typeface="Aptos" panose="020B0004020202020204" pitchFamily="34" charset="0"/>
                <a:cs typeface="Times New Roman"/>
              </a:rPr>
              <a:t>- </a:t>
            </a:r>
            <a:r>
              <a:rPr lang="en-GB" sz="2200" kern="100" dirty="0">
                <a:latin typeface="Effra"/>
                <a:ea typeface="Aptos" panose="020B0004020202020204" pitchFamily="34" charset="0"/>
                <a:cs typeface="Times New Roman"/>
              </a:rPr>
              <a:t>e</a:t>
            </a:r>
            <a:r>
              <a:rPr lang="en-US" sz="2200" dirty="0">
                <a:solidFill>
                  <a:srgbClr val="212529"/>
                </a:solidFill>
                <a:latin typeface="Effra" panose="02000506080000020004" pitchFamily="2" charset="0"/>
              </a:rPr>
              <a:t>nabling closer collaboration, amplifying the collective voice of organisations supporting CYP, resulting in better outcomes for them.</a:t>
            </a:r>
          </a:p>
          <a:p>
            <a:pPr>
              <a:lnSpc>
                <a:spcPct val="100000"/>
              </a:lnSpc>
              <a:spcBef>
                <a:spcPts val="0"/>
              </a:spcBef>
              <a:defRPr/>
            </a:pPr>
            <a:r>
              <a:rPr lang="en-GB" sz="2200" b="1" kern="100" dirty="0">
                <a:latin typeface="Effra"/>
                <a:cs typeface="Times New Roman"/>
              </a:rPr>
              <a:t>Volunteering for Health (V4H) – </a:t>
            </a:r>
            <a:r>
              <a:rPr lang="en-GB" sz="2200" kern="100" dirty="0">
                <a:solidFill>
                  <a:prstClr val="black"/>
                </a:solidFill>
                <a:latin typeface="Effra" panose="02000506080000020004" pitchFamily="2" charset="0"/>
                <a:cs typeface="Times New Roman" panose="02020603050405020304" pitchFamily="18" charset="0"/>
              </a:rPr>
              <a:t>b</a:t>
            </a:r>
            <a:r>
              <a:rPr lang="en-GB" sz="2200" kern="100" dirty="0">
                <a:solidFill>
                  <a:prstClr val="black"/>
                </a:solidFill>
                <a:latin typeface="Effra" panose="02000506080000020004" pitchFamily="2" charset="0"/>
                <a:ea typeface="Calibri" panose="020F0502020204030204" pitchFamily="34" charset="0"/>
                <a:cs typeface="Times New Roman" panose="02020603050405020304" pitchFamily="18" charset="0"/>
              </a:rPr>
              <a:t>reaking down barriers to volunteering, developing guidance and best practice, influencing policy and increasing awareness of the positive impact volunteers have on the NHS. </a:t>
            </a:r>
            <a:r>
              <a:rPr lang="en-GB" sz="2200" dirty="0">
                <a:solidFill>
                  <a:prstClr val="black"/>
                </a:solidFill>
                <a:latin typeface="Effra" panose="02000506080000020004" pitchFamily="2" charset="0"/>
                <a:ea typeface="Calibri" panose="020F0502020204030204" pitchFamily="34" charset="0"/>
              </a:rPr>
              <a:t>Led by Spark Somerset, including NHS Som., Som. NHS Foundation Trust, Som. NHS Charity, Som. Council, Som. Community Foundation.</a:t>
            </a:r>
            <a:endParaRPr lang="en-GB" sz="2200" kern="100" dirty="0">
              <a:latin typeface="Effra"/>
              <a:cs typeface="Times New Roman"/>
            </a:endParaRPr>
          </a:p>
          <a:p>
            <a:pPr>
              <a:lnSpc>
                <a:spcPct val="100000"/>
              </a:lnSpc>
              <a:defRPr/>
            </a:pPr>
            <a:r>
              <a:rPr lang="en-GB" sz="2200" b="1" kern="100" dirty="0">
                <a:latin typeface="Effra"/>
                <a:cs typeface="Times New Roman"/>
              </a:rPr>
              <a:t>Research </a:t>
            </a:r>
            <a:r>
              <a:rPr lang="en-GB" sz="2200" kern="100" dirty="0">
                <a:latin typeface="Effra"/>
                <a:cs typeface="Times New Roman"/>
              </a:rPr>
              <a:t>– </a:t>
            </a:r>
            <a:r>
              <a:rPr lang="en-GB" sz="2200" kern="100" dirty="0">
                <a:latin typeface="Effra" panose="02000506080000020004" pitchFamily="2" charset="0"/>
                <a:cs typeface="Times New Roman"/>
              </a:rPr>
              <a:t>supporting the </a:t>
            </a:r>
            <a:r>
              <a:rPr lang="en-GB" sz="2200" kern="100" dirty="0">
                <a:solidFill>
                  <a:prstClr val="black"/>
                </a:solidFill>
                <a:latin typeface="Effra" panose="02000506080000020004" pitchFamily="2" charset="0"/>
                <a:ea typeface="Calibri"/>
                <a:cs typeface="Times New Roman"/>
              </a:rPr>
              <a:t>Health Determinants Research Collaboration which contributes to </a:t>
            </a:r>
            <a:r>
              <a:rPr lang="en-GB" sz="2200" kern="100" dirty="0">
                <a:latin typeface="Effra" panose="02000506080000020004" pitchFamily="2" charset="0"/>
                <a:ea typeface="Calibri"/>
                <a:cs typeface="Segoe UI"/>
              </a:rPr>
              <a:t>reducing the unfair differences in health and life expectancy that exist in Somerset, the Research Engagement Network which works to engage under-represented groups in health research, and other related research projects.</a:t>
            </a:r>
            <a:endParaRPr lang="en-GB" sz="2200" kern="100" dirty="0">
              <a:latin typeface="Effra" panose="02000506080000020004" pitchFamily="2" charset="0"/>
              <a:cs typeface="Times New Roman"/>
            </a:endParaRPr>
          </a:p>
          <a:p>
            <a:pPr>
              <a:lnSpc>
                <a:spcPct val="100000"/>
              </a:lnSpc>
              <a:spcBef>
                <a:spcPts val="0"/>
              </a:spcBef>
            </a:pPr>
            <a:r>
              <a:rPr lang="en-GB" sz="2200" b="1" kern="100" dirty="0">
                <a:latin typeface="Effra" panose="02000506080000020004" pitchFamily="2" charset="0"/>
                <a:cs typeface="Times New Roman"/>
              </a:rPr>
              <a:t>Welcome to all </a:t>
            </a:r>
            <a:r>
              <a:rPr lang="en-GB" sz="2200" kern="100" dirty="0">
                <a:latin typeface="Effra" panose="02000506080000020004" pitchFamily="2" charset="0"/>
                <a:cs typeface="Times New Roman"/>
              </a:rPr>
              <a:t>(previously ‘Displaced People’) –</a:t>
            </a:r>
            <a:r>
              <a:rPr lang="en-GB" sz="2200" dirty="0">
                <a:latin typeface="Effra" panose="02000506080000020004" pitchFamily="2" charset="0"/>
              </a:rPr>
              <a:t> working with trusted</a:t>
            </a:r>
          </a:p>
          <a:p>
            <a:pPr marL="0" indent="0">
              <a:lnSpc>
                <a:spcPct val="100000"/>
              </a:lnSpc>
              <a:spcBef>
                <a:spcPts val="0"/>
              </a:spcBef>
              <a:buNone/>
            </a:pPr>
            <a:r>
              <a:rPr lang="en-GB" sz="2200" dirty="0">
                <a:latin typeface="Effra" panose="02000506080000020004" pitchFamily="2" charset="0"/>
              </a:rPr>
              <a:t>    community partners to support displaced communities  and make </a:t>
            </a:r>
          </a:p>
          <a:p>
            <a:pPr marL="0" indent="0">
              <a:lnSpc>
                <a:spcPct val="100000"/>
              </a:lnSpc>
              <a:spcBef>
                <a:spcPts val="0"/>
              </a:spcBef>
              <a:buNone/>
            </a:pPr>
            <a:r>
              <a:rPr lang="en-GB" sz="2200" dirty="0">
                <a:latin typeface="Effra" panose="02000506080000020004" pitchFamily="2" charset="0"/>
              </a:rPr>
              <a:t>    Somerset a beacon of inclusivity and equity. </a:t>
            </a:r>
            <a:endParaRPr lang="en-GB" sz="2200" kern="100" dirty="0">
              <a:latin typeface="Effra" panose="02000506080000020004" pitchFamily="2" charset="0"/>
              <a:cs typeface="Times New Roman"/>
            </a:endParaRPr>
          </a:p>
          <a:p>
            <a:pPr marL="0" indent="0">
              <a:lnSpc>
                <a:spcPct val="100000"/>
              </a:lnSpc>
              <a:spcBef>
                <a:spcPts val="0"/>
              </a:spcBef>
              <a:buNone/>
            </a:pPr>
            <a:endParaRPr lang="en-GB" sz="2400" kern="100" dirty="0">
              <a:latin typeface="Effra"/>
              <a:cs typeface="Times New Roman"/>
            </a:endParaRPr>
          </a:p>
          <a:p>
            <a:pPr marL="0" indent="0">
              <a:lnSpc>
                <a:spcPct val="107000"/>
              </a:lnSpc>
              <a:spcBef>
                <a:spcPts val="0"/>
              </a:spcBef>
              <a:buNone/>
            </a:pPr>
            <a:endParaRPr lang="en-GB" sz="2400" kern="100" dirty="0">
              <a:latin typeface="Effra"/>
              <a:cs typeface="Times New Roman"/>
            </a:endParaRPr>
          </a:p>
        </p:txBody>
      </p:sp>
      <p:cxnSp>
        <p:nvCxnSpPr>
          <p:cNvPr id="5" name="Straight Arrow Connector 4">
            <a:extLst>
              <a:ext uri="{FF2B5EF4-FFF2-40B4-BE49-F238E27FC236}">
                <a16:creationId xmlns:a16="http://schemas.microsoft.com/office/drawing/2014/main" id="{0FFA4862-10F6-71CA-8D86-21CD42E09EF0}"/>
              </a:ext>
            </a:extLst>
          </p:cNvPr>
          <p:cNvCxnSpPr>
            <a:cxnSpLocks/>
          </p:cNvCxnSpPr>
          <p:nvPr/>
        </p:nvCxnSpPr>
        <p:spPr>
          <a:xfrm>
            <a:off x="759759" y="1797151"/>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2002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77D2F1-EF54-793F-7295-20BD64E97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903448-0EF4-961A-9373-A62C552604C8}"/>
              </a:ext>
            </a:extLst>
          </p:cNvPr>
          <p:cNvSpPr>
            <a:spLocks noGrp="1"/>
          </p:cNvSpPr>
          <p:nvPr>
            <p:ph type="title"/>
          </p:nvPr>
        </p:nvSpPr>
        <p:spPr>
          <a:xfrm>
            <a:off x="838200" y="597556"/>
            <a:ext cx="10515600" cy="1325563"/>
          </a:xfrm>
        </p:spPr>
        <p:txBody>
          <a:bodyPr>
            <a:normAutofit/>
          </a:bodyPr>
          <a:lstStyle/>
          <a:p>
            <a:r>
              <a:rPr lang="en-US" sz="4000" b="1" dirty="0">
                <a:solidFill>
                  <a:srgbClr val="E14504"/>
                </a:solidFill>
                <a:latin typeface="Effra" panose="02000506080000020004" pitchFamily="2" charset="0"/>
              </a:rPr>
              <a:t>Spark in West Somerset</a:t>
            </a:r>
          </a:p>
        </p:txBody>
      </p:sp>
      <p:sp>
        <p:nvSpPr>
          <p:cNvPr id="3" name="Content Placeholder 2">
            <a:extLst>
              <a:ext uri="{FF2B5EF4-FFF2-40B4-BE49-F238E27FC236}">
                <a16:creationId xmlns:a16="http://schemas.microsoft.com/office/drawing/2014/main" id="{D5181E49-ADBD-D832-BC6E-3C22E626D158}"/>
              </a:ext>
            </a:extLst>
          </p:cNvPr>
          <p:cNvSpPr>
            <a:spLocks noGrp="1"/>
          </p:cNvSpPr>
          <p:nvPr>
            <p:ph idx="1"/>
          </p:nvPr>
        </p:nvSpPr>
        <p:spPr>
          <a:xfrm>
            <a:off x="195944" y="1797150"/>
            <a:ext cx="11778342" cy="4951983"/>
          </a:xfrm>
        </p:spPr>
        <p:txBody>
          <a:bodyPr vert="horz" lIns="91440" tIns="45720" rIns="91440" bIns="45720" rtlCol="0" anchor="t">
            <a:noAutofit/>
          </a:bodyPr>
          <a:lstStyle/>
          <a:p>
            <a:pPr marL="0" indent="0">
              <a:lnSpc>
                <a:spcPct val="100000"/>
              </a:lnSpc>
              <a:spcBef>
                <a:spcPts val="0"/>
              </a:spcBef>
              <a:buNone/>
            </a:pPr>
            <a:endParaRPr lang="en-GB" sz="2400" kern="100" dirty="0">
              <a:latin typeface="Effra"/>
              <a:cs typeface="Times New Roman"/>
            </a:endParaRPr>
          </a:p>
          <a:p>
            <a:pPr marL="0" indent="0">
              <a:lnSpc>
                <a:spcPct val="107000"/>
              </a:lnSpc>
              <a:spcBef>
                <a:spcPts val="0"/>
              </a:spcBef>
              <a:buNone/>
            </a:pPr>
            <a:endParaRPr lang="en-GB" sz="2400" kern="100" dirty="0">
              <a:latin typeface="Effra"/>
              <a:cs typeface="Times New Roman"/>
            </a:endParaRPr>
          </a:p>
        </p:txBody>
      </p:sp>
      <p:cxnSp>
        <p:nvCxnSpPr>
          <p:cNvPr id="5" name="Straight Arrow Connector 4">
            <a:extLst>
              <a:ext uri="{FF2B5EF4-FFF2-40B4-BE49-F238E27FC236}">
                <a16:creationId xmlns:a16="http://schemas.microsoft.com/office/drawing/2014/main" id="{931035B9-06BA-C4BA-93D1-8437C888BD07}"/>
              </a:ext>
            </a:extLst>
          </p:cNvPr>
          <p:cNvCxnSpPr>
            <a:cxnSpLocks/>
          </p:cNvCxnSpPr>
          <p:nvPr/>
        </p:nvCxnSpPr>
        <p:spPr>
          <a:xfrm>
            <a:off x="759759" y="1797151"/>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395F727-8098-3CED-6466-38A03DB1FA64}"/>
              </a:ext>
            </a:extLst>
          </p:cNvPr>
          <p:cNvSpPr txBox="1"/>
          <p:nvPr/>
        </p:nvSpPr>
        <p:spPr>
          <a:xfrm>
            <a:off x="329772" y="1923119"/>
            <a:ext cx="11527973" cy="3416320"/>
          </a:xfrm>
          <a:prstGeom prst="rect">
            <a:avLst/>
          </a:prstGeom>
          <a:noFill/>
        </p:spPr>
        <p:txBody>
          <a:bodyPr wrap="square" rtlCol="0">
            <a:spAutoFit/>
          </a:bodyPr>
          <a:lstStyle/>
          <a:p>
            <a:r>
              <a:rPr lang="en-GB" sz="2400" b="1" dirty="0">
                <a:latin typeface="Effra" panose="02000506080000020004" pitchFamily="2" charset="0"/>
              </a:rPr>
              <a:t>Recent survey of West Somerset VCFSE groups highlighted top 3 </a:t>
            </a:r>
            <a:r>
              <a:rPr lang="en-GB" sz="2400" b="1">
                <a:latin typeface="Effra" panose="02000506080000020004" pitchFamily="2" charset="0"/>
              </a:rPr>
              <a:t>organisational priorities </a:t>
            </a:r>
            <a:r>
              <a:rPr lang="en-GB" sz="2400" b="1" dirty="0">
                <a:latin typeface="Effra" panose="02000506080000020004" pitchFamily="2" charset="0"/>
              </a:rPr>
              <a:t>for 2026:</a:t>
            </a:r>
          </a:p>
          <a:p>
            <a:endParaRPr lang="en-GB" sz="2400" dirty="0">
              <a:latin typeface="Effra" panose="02000506080000020004" pitchFamily="2" charset="0"/>
            </a:endParaRPr>
          </a:p>
          <a:p>
            <a:pPr marL="342900" indent="-342900">
              <a:buFont typeface="+mj-lt"/>
              <a:buAutoNum type="arabicPeriod"/>
            </a:pPr>
            <a:r>
              <a:rPr lang="en-GB" sz="2400" dirty="0">
                <a:latin typeface="Effra" panose="02000506080000020004" pitchFamily="2" charset="0"/>
              </a:rPr>
              <a:t>Securing and diversifying income for sustainability and development</a:t>
            </a:r>
          </a:p>
          <a:p>
            <a:pPr marL="342900" indent="-342900">
              <a:buFont typeface="+mj-lt"/>
              <a:buAutoNum type="arabicPeriod"/>
            </a:pPr>
            <a:endParaRPr lang="en-GB" sz="2400" dirty="0">
              <a:latin typeface="Effra" panose="02000506080000020004" pitchFamily="2" charset="0"/>
            </a:endParaRPr>
          </a:p>
          <a:p>
            <a:pPr marL="342900" indent="-342900">
              <a:buFont typeface="+mj-lt"/>
              <a:buAutoNum type="arabicPeriod"/>
            </a:pPr>
            <a:r>
              <a:rPr lang="en-GB" sz="2400" dirty="0">
                <a:latin typeface="Effra" panose="02000506080000020004" pitchFamily="2" charset="0"/>
              </a:rPr>
              <a:t>Recruitment and retention of volunteers – particular need for trustees at the moment!</a:t>
            </a:r>
          </a:p>
          <a:p>
            <a:pPr marL="342900" indent="-342900">
              <a:buFont typeface="+mj-lt"/>
              <a:buAutoNum type="arabicPeriod"/>
            </a:pPr>
            <a:endParaRPr lang="en-GB" sz="2400" dirty="0">
              <a:latin typeface="Effra" panose="02000506080000020004" pitchFamily="2" charset="0"/>
            </a:endParaRPr>
          </a:p>
          <a:p>
            <a:pPr marL="342900" indent="-342900">
              <a:buFont typeface="+mj-lt"/>
              <a:buAutoNum type="arabicPeriod"/>
            </a:pPr>
            <a:r>
              <a:rPr lang="en-GB" sz="2400" dirty="0">
                <a:latin typeface="Effra" panose="02000506080000020004" pitchFamily="2" charset="0"/>
              </a:rPr>
              <a:t>Strategic planning and partnership development for security and growth</a:t>
            </a:r>
          </a:p>
        </p:txBody>
      </p:sp>
    </p:spTree>
    <p:extLst>
      <p:ext uri="{BB962C8B-B14F-4D97-AF65-F5344CB8AC3E}">
        <p14:creationId xmlns:p14="http://schemas.microsoft.com/office/powerpoint/2010/main" val="74593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3EE929A-490F-54FF-6ECA-3681C5A6AA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CE4F3-FA10-7CBF-2278-CE66C5834FA2}"/>
              </a:ext>
            </a:extLst>
          </p:cNvPr>
          <p:cNvSpPr>
            <a:spLocks noGrp="1"/>
          </p:cNvSpPr>
          <p:nvPr>
            <p:ph type="title"/>
          </p:nvPr>
        </p:nvSpPr>
        <p:spPr>
          <a:xfrm>
            <a:off x="838200" y="597556"/>
            <a:ext cx="10515600" cy="1325563"/>
          </a:xfrm>
        </p:spPr>
        <p:txBody>
          <a:bodyPr>
            <a:normAutofit/>
          </a:bodyPr>
          <a:lstStyle/>
          <a:p>
            <a:r>
              <a:rPr lang="en-US" sz="4000" b="1" dirty="0">
                <a:solidFill>
                  <a:srgbClr val="E14504"/>
                </a:solidFill>
                <a:latin typeface="Effra" panose="02000506080000020004" pitchFamily="2" charset="0"/>
              </a:rPr>
              <a:t>Spark in West Somerset</a:t>
            </a:r>
          </a:p>
        </p:txBody>
      </p:sp>
      <p:sp>
        <p:nvSpPr>
          <p:cNvPr id="3" name="Content Placeholder 2">
            <a:extLst>
              <a:ext uri="{FF2B5EF4-FFF2-40B4-BE49-F238E27FC236}">
                <a16:creationId xmlns:a16="http://schemas.microsoft.com/office/drawing/2014/main" id="{90EB5ADF-8208-6118-4613-4FE19B37A22D}"/>
              </a:ext>
            </a:extLst>
          </p:cNvPr>
          <p:cNvSpPr>
            <a:spLocks noGrp="1"/>
          </p:cNvSpPr>
          <p:nvPr>
            <p:ph idx="1"/>
          </p:nvPr>
        </p:nvSpPr>
        <p:spPr>
          <a:xfrm>
            <a:off x="195944" y="1797150"/>
            <a:ext cx="11778342" cy="4951983"/>
          </a:xfrm>
        </p:spPr>
        <p:txBody>
          <a:bodyPr vert="horz" lIns="91440" tIns="45720" rIns="91440" bIns="45720" rtlCol="0" anchor="t">
            <a:noAutofit/>
          </a:bodyPr>
          <a:lstStyle/>
          <a:p>
            <a:pPr marL="0" indent="0">
              <a:lnSpc>
                <a:spcPct val="100000"/>
              </a:lnSpc>
              <a:spcBef>
                <a:spcPts val="0"/>
              </a:spcBef>
              <a:buNone/>
            </a:pPr>
            <a:endParaRPr lang="en-GB" sz="2400" kern="100" dirty="0">
              <a:latin typeface="Effra"/>
              <a:cs typeface="Times New Roman"/>
            </a:endParaRPr>
          </a:p>
          <a:p>
            <a:pPr marL="0" indent="0">
              <a:lnSpc>
                <a:spcPct val="107000"/>
              </a:lnSpc>
              <a:spcBef>
                <a:spcPts val="0"/>
              </a:spcBef>
              <a:buNone/>
            </a:pPr>
            <a:endParaRPr lang="en-GB" sz="2400" kern="100" dirty="0">
              <a:latin typeface="Effra"/>
              <a:cs typeface="Times New Roman"/>
            </a:endParaRPr>
          </a:p>
        </p:txBody>
      </p:sp>
      <p:cxnSp>
        <p:nvCxnSpPr>
          <p:cNvPr id="5" name="Straight Arrow Connector 4">
            <a:extLst>
              <a:ext uri="{FF2B5EF4-FFF2-40B4-BE49-F238E27FC236}">
                <a16:creationId xmlns:a16="http://schemas.microsoft.com/office/drawing/2014/main" id="{6C736587-94E0-0C92-8FED-F964EAFEE1FD}"/>
              </a:ext>
            </a:extLst>
          </p:cNvPr>
          <p:cNvCxnSpPr>
            <a:cxnSpLocks/>
          </p:cNvCxnSpPr>
          <p:nvPr/>
        </p:nvCxnSpPr>
        <p:spPr>
          <a:xfrm>
            <a:off x="759759" y="1797151"/>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6394C1F-A831-2297-25CB-0ECB8B687708}"/>
              </a:ext>
            </a:extLst>
          </p:cNvPr>
          <p:cNvSpPr txBox="1"/>
          <p:nvPr/>
        </p:nvSpPr>
        <p:spPr>
          <a:xfrm>
            <a:off x="217713" y="1917041"/>
            <a:ext cx="11408229" cy="5170646"/>
          </a:xfrm>
          <a:prstGeom prst="rect">
            <a:avLst/>
          </a:prstGeom>
          <a:noFill/>
        </p:spPr>
        <p:txBody>
          <a:bodyPr wrap="square" rtlCol="0">
            <a:spAutoFit/>
          </a:bodyPr>
          <a:lstStyle/>
          <a:p>
            <a:r>
              <a:rPr lang="en-GB" sz="2400" b="1" dirty="0">
                <a:latin typeface="Effra" panose="02000506080000020004" pitchFamily="2" charset="0"/>
              </a:rPr>
              <a:t>West Somerset Community Needs/Gaps in services, highlighted by the survey:</a:t>
            </a:r>
          </a:p>
          <a:p>
            <a:endParaRPr lang="en-GB" sz="2200" b="1" dirty="0">
              <a:latin typeface="Effra" panose="02000506080000020004" pitchFamily="2" charset="0"/>
            </a:endParaRPr>
          </a:p>
          <a:p>
            <a:pPr marL="342900" lvl="0" indent="-342900">
              <a:buFont typeface="+mj-lt"/>
              <a:buAutoNum type="arabicPeriod"/>
            </a:pPr>
            <a:r>
              <a:rPr lang="en-US" sz="2200" b="1" u="sng" dirty="0">
                <a:latin typeface="Effra" panose="02000506080000020004" pitchFamily="2" charset="0"/>
              </a:rPr>
              <a:t>Community transport</a:t>
            </a:r>
            <a:r>
              <a:rPr lang="en-US" sz="2200" dirty="0">
                <a:latin typeface="Effra" panose="02000506080000020004" pitchFamily="2" charset="0"/>
              </a:rPr>
              <a:t> – in relation to getting to health appointments in Taunton or Bridgwater, as well as to accessing training and employment opportunities and the impact on social mobility.</a:t>
            </a:r>
            <a:endParaRPr lang="en-GB" sz="2200" dirty="0">
              <a:latin typeface="Effra" panose="02000506080000020004" pitchFamily="2" charset="0"/>
            </a:endParaRPr>
          </a:p>
          <a:p>
            <a:pPr marL="342900" lvl="0" indent="-342900">
              <a:buFont typeface="+mj-lt"/>
              <a:buAutoNum type="arabicPeriod"/>
            </a:pPr>
            <a:r>
              <a:rPr lang="en-US" sz="2200" b="1" u="sng" dirty="0">
                <a:latin typeface="Effra" panose="02000506080000020004" pitchFamily="2" charset="0"/>
              </a:rPr>
              <a:t>Access to physical and mental health services</a:t>
            </a:r>
            <a:r>
              <a:rPr lang="en-US" sz="2200" dirty="0">
                <a:latin typeface="Effra" panose="02000506080000020004" pitchFamily="2" charset="0"/>
              </a:rPr>
              <a:t> – primary care in Minehead is a concern. Mental health support (for young people, parents and the elderly) is high priority for many groups whose volunteers are struggling to fill gaps created in part by reduction in statutory service provision in the area.</a:t>
            </a:r>
            <a:endParaRPr lang="en-GB" sz="2200" dirty="0">
              <a:latin typeface="Effra" panose="02000506080000020004" pitchFamily="2" charset="0"/>
            </a:endParaRPr>
          </a:p>
          <a:p>
            <a:pPr marL="342900" lvl="0" indent="-342900">
              <a:buFont typeface="+mj-lt"/>
              <a:buAutoNum type="arabicPeriod"/>
            </a:pPr>
            <a:r>
              <a:rPr lang="en-US" sz="2200" b="1" u="sng" dirty="0">
                <a:latin typeface="Effra" panose="02000506080000020004" pitchFamily="2" charset="0"/>
              </a:rPr>
              <a:t>Community connection</a:t>
            </a:r>
            <a:r>
              <a:rPr lang="en-US" sz="2200" dirty="0">
                <a:latin typeface="Effra" panose="02000506080000020004" pitchFamily="2" charset="0"/>
              </a:rPr>
              <a:t> – this relates to providing opportunities for individuals to make connections that benefit their own wellbeing, as well as to creation of </a:t>
            </a:r>
          </a:p>
          <a:p>
            <a:pPr lvl="0"/>
            <a:r>
              <a:rPr lang="en-US" sz="2200" dirty="0">
                <a:latin typeface="Effra" panose="02000506080000020004" pitchFamily="2" charset="0"/>
              </a:rPr>
              <a:t>       partnerships and collaborative working between organisations.</a:t>
            </a:r>
            <a:endParaRPr lang="en-GB" sz="2200" dirty="0">
              <a:latin typeface="Effra" panose="02000506080000020004" pitchFamily="2" charset="0"/>
            </a:endParaRPr>
          </a:p>
          <a:p>
            <a:endParaRPr lang="en-GB" sz="2400" b="1" dirty="0"/>
          </a:p>
          <a:p>
            <a:endParaRPr lang="en-GB" sz="2400" dirty="0"/>
          </a:p>
          <a:p>
            <a:endParaRPr lang="en-GB" dirty="0"/>
          </a:p>
        </p:txBody>
      </p:sp>
    </p:spTree>
    <p:extLst>
      <p:ext uri="{BB962C8B-B14F-4D97-AF65-F5344CB8AC3E}">
        <p14:creationId xmlns:p14="http://schemas.microsoft.com/office/powerpoint/2010/main" val="2632663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BE463D0-3FB9-6F62-D23B-FF0B87DFE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D36A7-0679-7FD8-ED63-92F190860FAF}"/>
              </a:ext>
            </a:extLst>
          </p:cNvPr>
          <p:cNvSpPr>
            <a:spLocks noGrp="1"/>
          </p:cNvSpPr>
          <p:nvPr>
            <p:ph type="title"/>
          </p:nvPr>
        </p:nvSpPr>
        <p:spPr>
          <a:xfrm>
            <a:off x="838200" y="597556"/>
            <a:ext cx="10515600" cy="1325563"/>
          </a:xfrm>
        </p:spPr>
        <p:txBody>
          <a:bodyPr>
            <a:normAutofit/>
          </a:bodyPr>
          <a:lstStyle/>
          <a:p>
            <a:r>
              <a:rPr lang="en-US" sz="4000" b="1" dirty="0">
                <a:solidFill>
                  <a:srgbClr val="E14504"/>
                </a:solidFill>
                <a:latin typeface="Effra" panose="02000506080000020004" pitchFamily="2" charset="0"/>
              </a:rPr>
              <a:t>Spark in West Somerset</a:t>
            </a:r>
          </a:p>
        </p:txBody>
      </p:sp>
      <p:sp>
        <p:nvSpPr>
          <p:cNvPr id="3" name="Content Placeholder 2">
            <a:extLst>
              <a:ext uri="{FF2B5EF4-FFF2-40B4-BE49-F238E27FC236}">
                <a16:creationId xmlns:a16="http://schemas.microsoft.com/office/drawing/2014/main" id="{C7D88D15-42AD-CBB1-9F18-D3EE05836060}"/>
              </a:ext>
            </a:extLst>
          </p:cNvPr>
          <p:cNvSpPr>
            <a:spLocks noGrp="1"/>
          </p:cNvSpPr>
          <p:nvPr>
            <p:ph idx="1"/>
          </p:nvPr>
        </p:nvSpPr>
        <p:spPr>
          <a:xfrm>
            <a:off x="195944" y="1797150"/>
            <a:ext cx="11778342" cy="4951983"/>
          </a:xfrm>
        </p:spPr>
        <p:txBody>
          <a:bodyPr vert="horz" lIns="91440" tIns="45720" rIns="91440" bIns="45720" rtlCol="0" anchor="t">
            <a:noAutofit/>
          </a:bodyPr>
          <a:lstStyle/>
          <a:p>
            <a:pPr marL="0" indent="0">
              <a:lnSpc>
                <a:spcPct val="100000"/>
              </a:lnSpc>
              <a:spcBef>
                <a:spcPts val="0"/>
              </a:spcBef>
              <a:buNone/>
            </a:pPr>
            <a:endParaRPr lang="en-GB" sz="2400" kern="100" dirty="0">
              <a:latin typeface="Effra"/>
              <a:cs typeface="Times New Roman"/>
            </a:endParaRPr>
          </a:p>
          <a:p>
            <a:pPr marL="0" indent="0">
              <a:lnSpc>
                <a:spcPct val="107000"/>
              </a:lnSpc>
              <a:spcBef>
                <a:spcPts val="0"/>
              </a:spcBef>
              <a:buNone/>
            </a:pPr>
            <a:endParaRPr lang="en-GB" sz="2400" kern="100" dirty="0">
              <a:latin typeface="Effra"/>
              <a:cs typeface="Times New Roman"/>
            </a:endParaRPr>
          </a:p>
        </p:txBody>
      </p:sp>
      <p:cxnSp>
        <p:nvCxnSpPr>
          <p:cNvPr id="5" name="Straight Arrow Connector 4">
            <a:extLst>
              <a:ext uri="{FF2B5EF4-FFF2-40B4-BE49-F238E27FC236}">
                <a16:creationId xmlns:a16="http://schemas.microsoft.com/office/drawing/2014/main" id="{5556A15D-5090-A731-6DD6-644E69B7A30F}"/>
              </a:ext>
            </a:extLst>
          </p:cNvPr>
          <p:cNvCxnSpPr>
            <a:cxnSpLocks/>
          </p:cNvCxnSpPr>
          <p:nvPr/>
        </p:nvCxnSpPr>
        <p:spPr>
          <a:xfrm>
            <a:off x="759759" y="1797151"/>
            <a:ext cx="10668000" cy="0"/>
          </a:xfrm>
          <a:prstGeom prst="straightConnector1">
            <a:avLst/>
          </a:prstGeom>
          <a:ln w="28575">
            <a:solidFill>
              <a:srgbClr val="323E48"/>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881B3D6-9520-8B5E-6881-9BF8145E3937}"/>
              </a:ext>
            </a:extLst>
          </p:cNvPr>
          <p:cNvSpPr txBox="1"/>
          <p:nvPr/>
        </p:nvSpPr>
        <p:spPr>
          <a:xfrm>
            <a:off x="217713" y="1917041"/>
            <a:ext cx="11625944" cy="4832092"/>
          </a:xfrm>
          <a:prstGeom prst="rect">
            <a:avLst/>
          </a:prstGeom>
          <a:noFill/>
        </p:spPr>
        <p:txBody>
          <a:bodyPr wrap="square" rtlCol="0">
            <a:spAutoFit/>
          </a:bodyPr>
          <a:lstStyle/>
          <a:p>
            <a:r>
              <a:rPr lang="en-GB" sz="2200" dirty="0">
                <a:latin typeface="Effra" panose="02000506080000020004" pitchFamily="2" charset="0"/>
              </a:rPr>
              <a:t>The survey findings highlight a VCFSE sector in West Somerset that remains highly committed to meeting the needs of its communities, despite operating within a challenging and often resource-constrained and geographically disadvantaged rural environment. Organisations continue to face significant pressures around securing sustainable funding, recruiting and retaining volunteers (especially trustees), and building the strategic capacity needed to respond to increasing and more complex community needs.</a:t>
            </a:r>
          </a:p>
          <a:p>
            <a:endParaRPr lang="en-US" sz="2200" dirty="0">
              <a:latin typeface="Effra" panose="02000506080000020004" pitchFamily="2" charset="0"/>
            </a:endParaRPr>
          </a:p>
          <a:p>
            <a:r>
              <a:rPr lang="en-US" sz="2200" dirty="0">
                <a:latin typeface="Effra" panose="02000506080000020004" pitchFamily="2" charset="0"/>
              </a:rPr>
              <a:t>Spark Somerset remains committed to a</a:t>
            </a:r>
            <a:r>
              <a:rPr lang="en-GB" sz="2200" dirty="0">
                <a:latin typeface="Effra" panose="02000506080000020004" pitchFamily="2" charset="0"/>
              </a:rPr>
              <a:t>ligning its services with the priorities identified by local groups, to help build a more resilient, sustainable and connected VCFSE sector that is well placed to support the wellbeing of communities across West Somerset.</a:t>
            </a:r>
            <a:r>
              <a:rPr lang="en-US" sz="2200" dirty="0">
                <a:latin typeface="Effra" panose="02000506080000020004" pitchFamily="2" charset="0"/>
              </a:rPr>
              <a:t> </a:t>
            </a:r>
          </a:p>
          <a:p>
            <a:endParaRPr lang="en-US" sz="2200" dirty="0">
              <a:latin typeface="Effra" panose="02000506080000020004" pitchFamily="2" charset="0"/>
            </a:endParaRPr>
          </a:p>
          <a:p>
            <a:r>
              <a:rPr lang="en-US" sz="2200" dirty="0">
                <a:latin typeface="Effra" panose="02000506080000020004" pitchFamily="2" charset="0"/>
              </a:rPr>
              <a:t>To find out more please visit: </a:t>
            </a:r>
            <a:r>
              <a:rPr lang="en-US" sz="2200" dirty="0">
                <a:latin typeface="Effra" panose="02000506080000020004" pitchFamily="2" charset="0"/>
                <a:hlinkClick r:id="rId3"/>
              </a:rPr>
              <a:t>www.sparksomerset.org.uk</a:t>
            </a:r>
            <a:r>
              <a:rPr lang="en-US" sz="2200" dirty="0">
                <a:latin typeface="Effra" panose="02000506080000020004" pitchFamily="2" charset="0"/>
              </a:rPr>
              <a:t> and/or email</a:t>
            </a:r>
          </a:p>
          <a:p>
            <a:r>
              <a:rPr lang="en-US" sz="2200" u="sng" dirty="0">
                <a:latin typeface="Effra" panose="02000506080000020004" pitchFamily="2" charset="0"/>
                <a:hlinkClick r:id="rId4"/>
              </a:rPr>
              <a:t>support@sparksomerset.org</a:t>
            </a:r>
            <a:r>
              <a:rPr lang="en-US" sz="2200" u="sng">
                <a:latin typeface="Effra" panose="02000506080000020004" pitchFamily="2" charset="0"/>
                <a:hlinkClick r:id="rId4"/>
              </a:rPr>
              <a:t>.uk</a:t>
            </a:r>
          </a:p>
          <a:p>
            <a:r>
              <a:rPr lang="en-US" sz="2200" u="sng">
                <a:latin typeface="Effra" panose="02000506080000020004" pitchFamily="2" charset="0"/>
                <a:hlinkClick r:id="rId4"/>
              </a:rPr>
              <a:t>ali</a:t>
            </a:r>
            <a:r>
              <a:rPr lang="en-US" sz="2200" u="sng" dirty="0">
                <a:latin typeface="Effra" panose="02000506080000020004" pitchFamily="2" charset="0"/>
                <a:hlinkClick r:id="rId4"/>
              </a:rPr>
              <a:t>.sanderson@sparksomerset.org.uk</a:t>
            </a:r>
            <a:r>
              <a:rPr lang="en-US" sz="2200" u="sng" dirty="0">
                <a:latin typeface="Effra" panose="02000506080000020004" pitchFamily="2" charset="0"/>
              </a:rPr>
              <a:t> </a:t>
            </a:r>
            <a:endParaRPr lang="en-GB" sz="2200" u="sng" dirty="0">
              <a:latin typeface="Effra" panose="02000506080000020004" pitchFamily="2" charset="0"/>
            </a:endParaRPr>
          </a:p>
        </p:txBody>
      </p:sp>
    </p:spTree>
    <p:extLst>
      <p:ext uri="{BB962C8B-B14F-4D97-AF65-F5344CB8AC3E}">
        <p14:creationId xmlns:p14="http://schemas.microsoft.com/office/powerpoint/2010/main" val="173281248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 Template 2023" id="{48A64D4F-71EB-47A6-A99F-F290A94444CB}" vid="{424A54DB-DC07-4FA8-8C70-756B45AFBFA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e7376b6-5007-4f16-98bb-19f20285ed26" xsi:nil="true"/>
    <lcf76f155ced4ddcb4097134ff3c332f xmlns="ec6b7784-2589-476c-9af5-1547f45ecc94">
      <Terms xmlns="http://schemas.microsoft.com/office/infopath/2007/PartnerControls"/>
    </lcf76f155ced4ddcb4097134ff3c332f>
    <SharedWithUsers xmlns="8e7376b6-5007-4f16-98bb-19f20285ed26">
      <UserInfo>
        <DisplayName>Tash Scully</DisplayName>
        <AccountId>5206</AccountId>
        <AccountType/>
      </UserInfo>
      <UserInfo>
        <DisplayName>Cindy Furse</DisplayName>
        <AccountId>3074</AccountId>
        <AccountType/>
      </UserInfo>
      <UserInfo>
        <DisplayName>Sara Iles</DisplayName>
        <AccountId>2376</AccountId>
        <AccountType/>
      </UserInfo>
      <UserInfo>
        <DisplayName>Penny Schofield</DisplayName>
        <AccountId>168</AccountId>
        <AccountType/>
      </UserInfo>
      <UserInfo>
        <DisplayName>Andy Ralston</DisplayName>
        <AccountId>5047</AccountId>
        <AccountType/>
      </UserInfo>
      <UserInfo>
        <DisplayName>Nina Hurst-Jones</DisplayName>
        <AccountId>3835</AccountId>
        <AccountType/>
      </UserInfo>
      <UserInfo>
        <DisplayName>Ruth Cuthbert</DisplayName>
        <AccountId>2583</AccountId>
        <AccountType/>
      </UserInfo>
      <UserInfo>
        <DisplayName>Sharon Hale</DisplayName>
        <AccountId>12</AccountId>
        <AccountType/>
      </UserInfo>
      <UserInfo>
        <DisplayName>Katherine Nolan</DisplayName>
        <AccountId>11</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2585D24649A0542A97B38EE673D99F4" ma:contentTypeVersion="17" ma:contentTypeDescription="Create a new document." ma:contentTypeScope="" ma:versionID="e513db27d092f9cba9356fa6050fe5d1">
  <xsd:schema xmlns:xsd="http://www.w3.org/2001/XMLSchema" xmlns:xs="http://www.w3.org/2001/XMLSchema" xmlns:p="http://schemas.microsoft.com/office/2006/metadata/properties" xmlns:ns2="ec6b7784-2589-476c-9af5-1547f45ecc94" xmlns:ns3="8e7376b6-5007-4f16-98bb-19f20285ed26" targetNamespace="http://schemas.microsoft.com/office/2006/metadata/properties" ma:root="true" ma:fieldsID="5ea8e5edaaecfb5e5a7d01a0bda319a1" ns2:_="" ns3:_="">
    <xsd:import namespace="ec6b7784-2589-476c-9af5-1547f45ecc94"/>
    <xsd:import namespace="8e7376b6-5007-4f16-98bb-19f20285ed2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6b7784-2589-476c-9af5-1547f45ecc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b6b569b-509a-467d-b105-d97728d3fc11"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7376b6-5007-4f16-98bb-19f20285ed2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d8f2011-4da1-4233-a331-9763a25612cb}" ma:internalName="TaxCatchAll" ma:showField="CatchAllData" ma:web="8e7376b6-5007-4f16-98bb-19f20285ed2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7b6b569b-509a-467d-b105-d97728d3fc11" ContentTypeId="0x0101" PreviousValue="false" LastSyncTimeStamp="2018-02-02T11:34:11.213Z"/>
</file>

<file path=customXml/itemProps1.xml><?xml version="1.0" encoding="utf-8"?>
<ds:datastoreItem xmlns:ds="http://schemas.openxmlformats.org/officeDocument/2006/customXml" ds:itemID="{C4FEFF9A-FE5B-4123-BA91-B1BCF56912CE}">
  <ds:schemaRefs>
    <ds:schemaRef ds:uri="http://purl.org/dc/elements/1.1/"/>
    <ds:schemaRef ds:uri="5bb49ca4-0018-4c49-ad94-9db4f1ba8918"/>
    <ds:schemaRef ds:uri="http://schemas.openxmlformats.org/package/2006/metadata/core-properties"/>
    <ds:schemaRef ds:uri="http://purl.org/dc/dcmitype/"/>
    <ds:schemaRef ds:uri="http://schemas.microsoft.com/office/2006/documentManagement/types"/>
    <ds:schemaRef ds:uri="b4227089-83df-429f-8487-90e86e120f56"/>
    <ds:schemaRef ds:uri="http://www.w3.org/XML/1998/namespace"/>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21946447-226F-481E-8A29-FF63BFE44D39}"/>
</file>

<file path=customXml/itemProps3.xml><?xml version="1.0" encoding="utf-8"?>
<ds:datastoreItem xmlns:ds="http://schemas.openxmlformats.org/officeDocument/2006/customXml" ds:itemID="{89CB4D80-F9AB-486D-B751-8E9040BD109D}">
  <ds:schemaRefs>
    <ds:schemaRef ds:uri="http://schemas.microsoft.com/sharepoint/v3/contenttype/forms"/>
  </ds:schemaRefs>
</ds:datastoreItem>
</file>

<file path=customXml/itemProps4.xml><?xml version="1.0" encoding="utf-8"?>
<ds:datastoreItem xmlns:ds="http://schemas.openxmlformats.org/officeDocument/2006/customXml" ds:itemID="{13C5FF20-F735-4B4E-84A3-E6413B236C7A}"/>
</file>

<file path=docProps/app.xml><?xml version="1.0" encoding="utf-8"?>
<Properties xmlns="http://schemas.openxmlformats.org/officeDocument/2006/extended-properties" xmlns:vt="http://schemas.openxmlformats.org/officeDocument/2006/docPropsVTypes">
  <TotalTime>7453</TotalTime>
  <Words>870</Words>
  <Application>Microsoft Office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Calibri Light</vt:lpstr>
      <vt:lpstr>Effra</vt:lpstr>
      <vt:lpstr>1_Office Theme</vt:lpstr>
      <vt:lpstr>About  Spark Somerset (and what it’s doing in  West Somerset in 2026)</vt:lpstr>
      <vt:lpstr>Responding to the needs of the sector</vt:lpstr>
      <vt:lpstr>What we do – our core work</vt:lpstr>
      <vt:lpstr>Spark projects</vt:lpstr>
      <vt:lpstr>Spark projects</vt:lpstr>
      <vt:lpstr>Spark in West Somerset</vt:lpstr>
      <vt:lpstr>Spark in West Somerset</vt:lpstr>
      <vt:lpstr>Spark in West Somerset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Nina Hurst-Jones</dc:creator>
  <cp:lastModifiedBy>Ali Sanderson</cp:lastModifiedBy>
  <cp:revision>26</cp:revision>
  <cp:lastPrinted>2026-04-08T20:45:32Z</cp:lastPrinted>
  <dcterms:created xsi:type="dcterms:W3CDTF">2024-04-03T08:57:50Z</dcterms:created>
  <dcterms:modified xsi:type="dcterms:W3CDTF">2026-04-08T21:16:09Z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0x01010032585D24649A0542A97B38EE673D99F4</vt:lpwstr>
  </property>
  <property fmtid="{D5CDD505-2E9C-101B-9397-08002B2CF9AE}" pid="3" name="MediaServiceImageTags">
    <vt:lpwstr/>
  </property>
</Properties>
</file>