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Montserrat Bold" charset="1" panose="00000800000000000000"/>
      <p:regular r:id="rId19"/>
    </p:embeddedFont>
    <p:embeddedFont>
      <p:font typeface="Open Sans" charset="1" panose="020B0606030504020204"/>
      <p:regular r:id="rId20"/>
    </p:embeddedFont>
    <p:embeddedFont>
      <p:font typeface="Montserrat Ultra-Bold" charset="1" panose="00000900000000000000"/>
      <p:regular r:id="rId21"/>
    </p:embeddedFont>
    <p:embeddedFont>
      <p:font typeface="Open Sans Bold" charset="1" panose="020B0806030504020204"/>
      <p:regular r:id="rId22"/>
    </p:embeddedFont>
    <p:embeddedFont>
      <p:font typeface="Fredoka" charset="1" panose="02000000000000000000"/>
      <p:regular r:id="rId26"/>
    </p:embeddedFont>
    <p:embeddedFont>
      <p:font typeface="Poppins 1 Bold" charset="1" panose="00000800000000000000"/>
      <p:regular r:id="rId28"/>
    </p:embeddedFont>
    <p:embeddedFont>
      <p:font typeface="Poppins 1" charset="1" panose="00000500000000000000"/>
      <p:regular r:id="rId29"/>
    </p:embeddedFont>
    <p:embeddedFont>
      <p:font typeface="Poppins 2 Bold" charset="1" panose="00000800000000000000"/>
      <p:regular r:id="rId30"/>
    </p:embeddedFont>
    <p:embeddedFont>
      <p:font typeface="Poppins 2" charset="1" panose="00000500000000000000"/>
      <p:regular r:id="rId31"/>
    </p:embeddedFont>
    <p:embeddedFont>
      <p:font typeface="Canva Sans" charset="1" panose="020B0503030501040103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6.fntdata"/><Relationship Id="rId21" Type="http://schemas.openxmlformats.org/officeDocument/2006/relationships/font" Target="fonts/font21.fntdata"/><Relationship Id="rId3" Type="http://schemas.openxmlformats.org/officeDocument/2006/relationships/viewProps" Target="viewProps.xml"/><Relationship Id="rId34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Slide" Target="notesSlides/notesSlide1.xml"/><Relationship Id="rId7" Type="http://schemas.openxmlformats.org/officeDocument/2006/relationships/slide" Target="slides/slide2.xml"/><Relationship Id="rId33" Type="http://schemas.openxmlformats.org/officeDocument/2006/relationships/customXml" Target="../customXml/item1.xml"/><Relationship Id="rId16" Type="http://schemas.openxmlformats.org/officeDocument/2006/relationships/slide" Target="slides/slide11.xml"/><Relationship Id="rId2" Type="http://schemas.openxmlformats.org/officeDocument/2006/relationships/presProps" Target="presProps.xml"/><Relationship Id="rId20" Type="http://schemas.openxmlformats.org/officeDocument/2006/relationships/font" Target="fonts/font20.fntdata"/><Relationship Id="rId29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24" Type="http://schemas.openxmlformats.org/officeDocument/2006/relationships/theme" Target="theme/theme2.xml"/><Relationship Id="rId32" Type="http://schemas.openxmlformats.org/officeDocument/2006/relationships/font" Target="fonts/font32.fntdata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28.fntdata"/><Relationship Id="rId5" Type="http://schemas.openxmlformats.org/officeDocument/2006/relationships/tableStyles" Target="tableStyles.xml"/><Relationship Id="rId36" Type="http://schemas.openxmlformats.org/officeDocument/2006/relationships/customXml" Target="../customXml/item4.xml"/><Relationship Id="rId10" Type="http://schemas.openxmlformats.org/officeDocument/2006/relationships/slide" Target="slides/slide5.xml"/><Relationship Id="rId19" Type="http://schemas.openxmlformats.org/officeDocument/2006/relationships/font" Target="fonts/font19.fntdata"/><Relationship Id="rId31" Type="http://schemas.openxmlformats.org/officeDocument/2006/relationships/font" Target="fonts/font31.fntdata"/><Relationship Id="rId14" Type="http://schemas.openxmlformats.org/officeDocument/2006/relationships/slide" Target="slides/slide9.xml"/><Relationship Id="rId22" Type="http://schemas.openxmlformats.org/officeDocument/2006/relationships/font" Target="fonts/font22.fntdata"/><Relationship Id="rId27" Type="http://schemas.openxmlformats.org/officeDocument/2006/relationships/notesSlide" Target="notesSlides/notesSlide2.xml"/><Relationship Id="rId30" Type="http://schemas.openxmlformats.org/officeDocument/2006/relationships/font" Target="fonts/font30.fntdata"/><Relationship Id="rId4" Type="http://schemas.openxmlformats.org/officeDocument/2006/relationships/theme" Target="theme/theme1.xml"/><Relationship Id="rId9" Type="http://schemas.openxmlformats.org/officeDocument/2006/relationships/slide" Target="slides/slide4.xml"/><Relationship Id="rId35" Type="http://schemas.openxmlformats.org/officeDocument/2006/relationships/customXml" Target="../customXml/item3.xml"/><Relationship Id="rId8" Type="http://schemas.openxmlformats.org/officeDocument/2006/relationships/slide" Target="slides/slide3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taken from Active Devon</a:t>
            </a:r>
          </a:p>
          <a:p>
            <a:r>
              <a:rPr lang="en-US"/>
              <a:t/>
            </a:r>
          </a:p>
          <a:p>
            <a:r>
              <a:rPr lang="en-US"/>
              <a:t>These are the 9 conditions of change, that can help us to do this work.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Data: Place needs classification https://www.sportengland.org/research-and-data/research/place-need-assessments/data-tables </a:t>
            </a:r>
          </a:p>
          <a:p>
            <a:r>
              <a:rPr lang="en-US"/>
              <a:t/>
            </a:r>
          </a:p>
          <a:p>
            <a:r>
              <a:rPr lang="en-US"/>
              <a:t/>
            </a:r>
          </a:p>
          <a:p>
            <a:r>
              <a:rPr lang="en-US"/>
              <a:t>What next?</a:t>
            </a:r>
          </a:p>
          <a:p>
            <a:r>
              <a:rPr lang="en-US"/>
              <a:t>Prioritise areas with the greatest disparities and barriers to activity</a:t>
            </a:r>
          </a:p>
          <a:p>
            <a:r>
              <a:rPr lang="en-US"/>
              <a:t>Identify hotspot areas where interventions can be most effective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11" Target="../media/image27.jpeg" Type="http://schemas.openxmlformats.org/officeDocument/2006/relationships/image"/><Relationship Id="rId12" Target="../media/image28.png" Type="http://schemas.openxmlformats.org/officeDocument/2006/relationships/image"/><Relationship Id="rId13" Target="../media/image29.svg" Type="http://schemas.openxmlformats.org/officeDocument/2006/relationships/image"/><Relationship Id="rId2" Target="../media/image19.jpeg" Type="http://schemas.openxmlformats.org/officeDocument/2006/relationships/image"/><Relationship Id="rId3" Target="../media/image4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24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Relationship Id="rId3" Target="../media/image31.svg" Type="http://schemas.openxmlformats.org/officeDocument/2006/relationships/image"/><Relationship Id="rId4" Target="../media/image3.png" Type="http://schemas.openxmlformats.org/officeDocument/2006/relationships/image"/><Relationship Id="rId5" Target="../media/image32.png" Type="http://schemas.openxmlformats.org/officeDocument/2006/relationships/image"/><Relationship Id="rId6" Target="../media/image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Relationship Id="rId8" Target="../media/image3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3.pn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2" Target="../media/image4.pn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17.png" Type="http://schemas.openxmlformats.org/officeDocument/2006/relationships/image"/><Relationship Id="rId12" Target="../media/image18.sv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0337" r="-1998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7072710"/>
            <a:ext cx="17259300" cy="2185590"/>
            <a:chOff x="0" y="0"/>
            <a:chExt cx="9000796" cy="11397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00796" cy="1139794"/>
            </a:xfrm>
            <a:custGeom>
              <a:avLst/>
              <a:gdLst/>
              <a:ahLst/>
              <a:cxnLst/>
              <a:rect r="r" b="b" t="t" l="l"/>
              <a:pathLst>
                <a:path h="1139794" w="9000796">
                  <a:moveTo>
                    <a:pt x="0" y="0"/>
                  </a:moveTo>
                  <a:lnTo>
                    <a:pt x="9000796" y="0"/>
                  </a:lnTo>
                  <a:lnTo>
                    <a:pt x="9000796" y="1139794"/>
                  </a:lnTo>
                  <a:lnTo>
                    <a:pt x="0" y="1139794"/>
                  </a:lnTo>
                  <a:close/>
                </a:path>
              </a:pathLst>
            </a:custGeom>
            <a:solidFill>
              <a:srgbClr val="155CAC">
                <a:alpha val="8470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-1225153"/>
            <a:ext cx="18288000" cy="3067509"/>
            <a:chOff x="0" y="0"/>
            <a:chExt cx="9537267" cy="15997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37267" cy="1599719"/>
            </a:xfrm>
            <a:custGeom>
              <a:avLst/>
              <a:gdLst/>
              <a:ahLst/>
              <a:cxnLst/>
              <a:rect r="r" b="b" t="t" l="l"/>
              <a:pathLst>
                <a:path h="1599719" w="9537267">
                  <a:moveTo>
                    <a:pt x="0" y="0"/>
                  </a:moveTo>
                  <a:lnTo>
                    <a:pt x="9537267" y="0"/>
                  </a:lnTo>
                  <a:lnTo>
                    <a:pt x="9537267" y="1599719"/>
                  </a:lnTo>
                  <a:lnTo>
                    <a:pt x="0" y="159971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737330" y="282257"/>
            <a:ext cx="2211537" cy="1253941"/>
          </a:xfrm>
          <a:custGeom>
            <a:avLst/>
            <a:gdLst/>
            <a:ahLst/>
            <a:cxnLst/>
            <a:rect r="r" b="b" t="t" l="l"/>
            <a:pathLst>
              <a:path h="1253941" w="2211537">
                <a:moveTo>
                  <a:pt x="0" y="0"/>
                </a:moveTo>
                <a:lnTo>
                  <a:pt x="2211536" y="0"/>
                </a:lnTo>
                <a:lnTo>
                  <a:pt x="2211536" y="1253942"/>
                </a:lnTo>
                <a:lnTo>
                  <a:pt x="0" y="125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3576" y="7459393"/>
            <a:ext cx="16872147" cy="1269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74"/>
              </a:lnSpc>
              <a:spcBef>
                <a:spcPct val="0"/>
              </a:spcBef>
            </a:pPr>
            <a:r>
              <a:rPr lang="en-US" b="true" sz="741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COASTAL PLACE PARTNERSHIP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23836" y="282257"/>
            <a:ext cx="2868676" cy="1222081"/>
          </a:xfrm>
          <a:custGeom>
            <a:avLst/>
            <a:gdLst/>
            <a:ahLst/>
            <a:cxnLst/>
            <a:rect r="r" b="b" t="t" l="l"/>
            <a:pathLst>
              <a:path h="1222081" w="2868676">
                <a:moveTo>
                  <a:pt x="0" y="0"/>
                </a:moveTo>
                <a:lnTo>
                  <a:pt x="2868676" y="0"/>
                </a:lnTo>
                <a:lnTo>
                  <a:pt x="2868676" y="1222081"/>
                </a:lnTo>
                <a:lnTo>
                  <a:pt x="0" y="1222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67" t="0" r="-12929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223260"/>
            <a:ext cx="8537427" cy="7063740"/>
            <a:chOff x="0" y="0"/>
            <a:chExt cx="4452303" cy="36837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52303" cy="3683769"/>
            </a:xfrm>
            <a:custGeom>
              <a:avLst/>
              <a:gdLst/>
              <a:ahLst/>
              <a:cxnLst/>
              <a:rect r="r" b="b" t="t" l="l"/>
              <a:pathLst>
                <a:path h="3683769" w="4452303">
                  <a:moveTo>
                    <a:pt x="0" y="0"/>
                  </a:moveTo>
                  <a:lnTo>
                    <a:pt x="4452303" y="0"/>
                  </a:lnTo>
                  <a:lnTo>
                    <a:pt x="4452303" y="3683769"/>
                  </a:lnTo>
                  <a:lnTo>
                    <a:pt x="0" y="3683769"/>
                  </a:lnTo>
                  <a:close/>
                </a:path>
              </a:pathLst>
            </a:custGeom>
            <a:solidFill>
              <a:srgbClr val="155CAC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46393" y="1889760"/>
            <a:ext cx="6644640" cy="2667000"/>
            <a:chOff x="0" y="0"/>
            <a:chExt cx="8859520" cy="3556000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2"/>
            <a:srcRect l="1454" t="0" r="1454" b="0"/>
            <a:stretch>
              <a:fillRect/>
            </a:stretch>
          </p:blipFill>
          <p:spPr>
            <a:xfrm flipH="false" flipV="false">
              <a:off x="0" y="0"/>
              <a:ext cx="8859520" cy="3556000"/>
            </a:xfrm>
            <a:prstGeom prst="rect">
              <a:avLst/>
            </a:prstGeom>
          </p:spPr>
        </p:pic>
      </p:grpSp>
      <p:sp>
        <p:nvSpPr>
          <p:cNvPr name="Freeform 6" id="6"/>
          <p:cNvSpPr/>
          <p:nvPr/>
        </p:nvSpPr>
        <p:spPr>
          <a:xfrm flipH="false" flipV="false" rot="0">
            <a:off x="233196" y="171356"/>
            <a:ext cx="2809033" cy="1196672"/>
          </a:xfrm>
          <a:custGeom>
            <a:avLst/>
            <a:gdLst/>
            <a:ahLst/>
            <a:cxnLst/>
            <a:rect r="r" b="b" t="t" l="l"/>
            <a:pathLst>
              <a:path h="1196672" w="2809033">
                <a:moveTo>
                  <a:pt x="0" y="0"/>
                </a:moveTo>
                <a:lnTo>
                  <a:pt x="2809033" y="0"/>
                </a:lnTo>
                <a:lnTo>
                  <a:pt x="2809033" y="1196672"/>
                </a:lnTo>
                <a:lnTo>
                  <a:pt x="0" y="1196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67" t="0" r="-12929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123032" y="3334607"/>
            <a:ext cx="5402264" cy="48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Supporting active places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4708226" y="3410807"/>
            <a:ext cx="663218" cy="696880"/>
            <a:chOff x="0" y="0"/>
            <a:chExt cx="812800" cy="8540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54054"/>
            </a:xfrm>
            <a:custGeom>
              <a:avLst/>
              <a:gdLst/>
              <a:ahLst/>
              <a:cxnLst/>
              <a:rect r="r" b="b" t="t" l="l"/>
              <a:pathLst>
                <a:path h="854054" w="812800">
                  <a:moveTo>
                    <a:pt x="406400" y="0"/>
                  </a:moveTo>
                  <a:cubicBezTo>
                    <a:pt x="181951" y="0"/>
                    <a:pt x="0" y="191186"/>
                    <a:pt x="0" y="427027"/>
                  </a:cubicBezTo>
                  <a:cubicBezTo>
                    <a:pt x="0" y="662867"/>
                    <a:pt x="181951" y="854054"/>
                    <a:pt x="406400" y="854054"/>
                  </a:cubicBezTo>
                  <a:cubicBezTo>
                    <a:pt x="630849" y="854054"/>
                    <a:pt x="812800" y="662867"/>
                    <a:pt x="812800" y="427027"/>
                  </a:cubicBezTo>
                  <a:cubicBezTo>
                    <a:pt x="812800" y="191186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70543"/>
              <a:ext cx="660400" cy="703444"/>
            </a:xfrm>
            <a:prstGeom prst="rect">
              <a:avLst/>
            </a:prstGeom>
          </p:spPr>
          <p:txBody>
            <a:bodyPr anchor="ctr" rtlCol="false" tIns="42638" lIns="42638" bIns="42638" rIns="42638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4193369" y="3080385"/>
            <a:ext cx="1015405" cy="1038313"/>
          </a:xfrm>
          <a:custGeom>
            <a:avLst/>
            <a:gdLst/>
            <a:ahLst/>
            <a:cxnLst/>
            <a:rect r="r" b="b" t="t" l="l"/>
            <a:pathLst>
              <a:path h="1038313" w="1015405">
                <a:moveTo>
                  <a:pt x="0" y="0"/>
                </a:moveTo>
                <a:lnTo>
                  <a:pt x="1015405" y="0"/>
                </a:lnTo>
                <a:lnTo>
                  <a:pt x="1015405" y="1038313"/>
                </a:lnTo>
                <a:lnTo>
                  <a:pt x="0" y="10383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60" t="-864" r="-3714" b="-155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5955371" y="3428480"/>
            <a:ext cx="663218" cy="66321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42638" lIns="42638" bIns="42638" rIns="42638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5380224" y="3062712"/>
            <a:ext cx="988989" cy="1038313"/>
          </a:xfrm>
          <a:custGeom>
            <a:avLst/>
            <a:gdLst/>
            <a:ahLst/>
            <a:cxnLst/>
            <a:rect r="r" b="b" t="t" l="l"/>
            <a:pathLst>
              <a:path h="1038313" w="988989">
                <a:moveTo>
                  <a:pt x="0" y="0"/>
                </a:moveTo>
                <a:lnTo>
                  <a:pt x="988988" y="0"/>
                </a:lnTo>
                <a:lnTo>
                  <a:pt x="988988" y="1038313"/>
                </a:lnTo>
                <a:lnTo>
                  <a:pt x="0" y="1038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67" t="-4641" r="-5684" b="-1804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7182206" y="3428480"/>
            <a:ext cx="748661" cy="663218"/>
            <a:chOff x="0" y="0"/>
            <a:chExt cx="917514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917514" cy="812800"/>
            </a:xfrm>
            <a:custGeom>
              <a:avLst/>
              <a:gdLst/>
              <a:ahLst/>
              <a:cxnLst/>
              <a:rect r="r" b="b" t="t" l="l"/>
              <a:pathLst>
                <a:path h="812800" w="917514">
                  <a:moveTo>
                    <a:pt x="458757" y="0"/>
                  </a:moveTo>
                  <a:cubicBezTo>
                    <a:pt x="205392" y="0"/>
                    <a:pt x="0" y="181951"/>
                    <a:pt x="0" y="406400"/>
                  </a:cubicBezTo>
                  <a:cubicBezTo>
                    <a:pt x="0" y="630849"/>
                    <a:pt x="205392" y="812800"/>
                    <a:pt x="458757" y="812800"/>
                  </a:cubicBezTo>
                  <a:cubicBezTo>
                    <a:pt x="712121" y="812800"/>
                    <a:pt x="917514" y="630849"/>
                    <a:pt x="917514" y="406400"/>
                  </a:cubicBezTo>
                  <a:cubicBezTo>
                    <a:pt x="917514" y="181951"/>
                    <a:pt x="712121" y="0"/>
                    <a:pt x="458757" y="0"/>
                  </a:cubicBezTo>
                  <a:close/>
                </a:path>
              </a:pathLst>
            </a:custGeom>
            <a:solidFill>
              <a:srgbClr val="FEFEF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86017" y="66675"/>
              <a:ext cx="745480" cy="669925"/>
            </a:xfrm>
            <a:prstGeom prst="rect">
              <a:avLst/>
            </a:prstGeom>
          </p:spPr>
          <p:txBody>
            <a:bodyPr anchor="ctr" rtlCol="false" tIns="42638" lIns="42638" bIns="42638" rIns="42638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6538137" y="3080385"/>
            <a:ext cx="1018400" cy="1038313"/>
          </a:xfrm>
          <a:custGeom>
            <a:avLst/>
            <a:gdLst/>
            <a:ahLst/>
            <a:cxnLst/>
            <a:rect r="r" b="b" t="t" l="l"/>
            <a:pathLst>
              <a:path h="1038313" w="1018400">
                <a:moveTo>
                  <a:pt x="0" y="0"/>
                </a:moveTo>
                <a:lnTo>
                  <a:pt x="1018400" y="0"/>
                </a:lnTo>
                <a:lnTo>
                  <a:pt x="1018400" y="1038313"/>
                </a:lnTo>
                <a:lnTo>
                  <a:pt x="0" y="103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14" t="-2018" r="-2915" b="-244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9144000" y="6105833"/>
            <a:ext cx="8797974" cy="1092848"/>
            <a:chOff x="0" y="0"/>
            <a:chExt cx="11730632" cy="1457131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63085"/>
              <a:ext cx="10172767" cy="12547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80"/>
                </a:lnSpc>
                <a:spcBef>
                  <a:spcPct val="0"/>
                </a:spcBef>
              </a:pPr>
              <a:r>
                <a:rPr lang="en-US" b="true" sz="2700">
                  <a:solidFill>
                    <a:srgbClr val="3166B0"/>
                  </a:solidFill>
                  <a:latin typeface="Poppins 1 Bold"/>
                  <a:ea typeface="Poppins 1 Bold"/>
                  <a:cs typeface="Poppins 1 Bold"/>
                  <a:sym typeface="Poppins 1 Bold"/>
                </a:rPr>
                <a:t>Working collaboratively to embed physical activity and sport into health systems</a:t>
              </a:r>
            </a:p>
          </p:txBody>
        </p:sp>
        <p:sp>
          <p:nvSpPr>
            <p:cNvPr name="Freeform 22" id="22"/>
            <p:cNvSpPr/>
            <p:nvPr/>
          </p:nvSpPr>
          <p:spPr>
            <a:xfrm flipH="false" flipV="false" rot="0">
              <a:off x="10312550" y="0"/>
              <a:ext cx="1418081" cy="1457131"/>
            </a:xfrm>
            <a:custGeom>
              <a:avLst/>
              <a:gdLst/>
              <a:ahLst/>
              <a:cxnLst/>
              <a:rect r="r" b="b" t="t" l="l"/>
              <a:pathLst>
                <a:path h="1457131" w="1418081">
                  <a:moveTo>
                    <a:pt x="0" y="0"/>
                  </a:moveTo>
                  <a:lnTo>
                    <a:pt x="1418082" y="0"/>
                  </a:lnTo>
                  <a:lnTo>
                    <a:pt x="1418082" y="1457131"/>
                  </a:lnTo>
                  <a:lnTo>
                    <a:pt x="0" y="1457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463" t="-2094" r="-9806" b="-931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8027498" y="6493196"/>
            <a:ext cx="534825" cy="534825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D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32078" lIns="32078" bIns="32078" rIns="32078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9144000" y="7508544"/>
            <a:ext cx="8412537" cy="1062216"/>
            <a:chOff x="0" y="0"/>
            <a:chExt cx="11216716" cy="1416287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5183"/>
              <a:ext cx="9966119" cy="12547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80"/>
                </a:lnSpc>
                <a:spcBef>
                  <a:spcPct val="0"/>
                </a:spcBef>
              </a:pPr>
              <a:r>
                <a:rPr lang="en-US" b="true" sz="2700">
                  <a:solidFill>
                    <a:srgbClr val="3166B0"/>
                  </a:solidFill>
                  <a:latin typeface="Poppins 1 Bold"/>
                  <a:ea typeface="Poppins 1 Bold"/>
                  <a:cs typeface="Poppins 1 Bold"/>
                  <a:sym typeface="Poppins 1 Bold"/>
                </a:rPr>
                <a:t>Campaigns which challenge perceptions on who can be active and how</a:t>
              </a:r>
            </a:p>
          </p:txBody>
        </p:sp>
        <p:sp>
          <p:nvSpPr>
            <p:cNvPr name="Freeform 28" id="28"/>
            <p:cNvSpPr/>
            <p:nvPr/>
          </p:nvSpPr>
          <p:spPr>
            <a:xfrm flipH="false" flipV="false" rot="0">
              <a:off x="9832577" y="0"/>
              <a:ext cx="1384139" cy="1416287"/>
            </a:xfrm>
            <a:custGeom>
              <a:avLst/>
              <a:gdLst/>
              <a:ahLst/>
              <a:cxnLst/>
              <a:rect r="r" b="b" t="t" l="l"/>
              <a:pathLst>
                <a:path h="1416287" w="1384139">
                  <a:moveTo>
                    <a:pt x="0" y="0"/>
                  </a:moveTo>
                  <a:lnTo>
                    <a:pt x="1384139" y="0"/>
                  </a:lnTo>
                  <a:lnTo>
                    <a:pt x="1384139" y="1416287"/>
                  </a:lnTo>
                  <a:lnTo>
                    <a:pt x="0" y="1416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323" t="-2169" r="-5364" b="-253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9144000" y="8716522"/>
            <a:ext cx="7474589" cy="1051299"/>
            <a:chOff x="0" y="0"/>
            <a:chExt cx="9966119" cy="1401732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319866"/>
              <a:ext cx="9038978" cy="6197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80"/>
                </a:lnSpc>
                <a:spcBef>
                  <a:spcPct val="0"/>
                </a:spcBef>
              </a:pPr>
              <a:r>
                <a:rPr lang="en-US" b="true" sz="2700">
                  <a:solidFill>
                    <a:srgbClr val="3166B0"/>
                  </a:solidFill>
                  <a:latin typeface="Poppins 1 Bold"/>
                  <a:ea typeface="Poppins 1 Bold"/>
                  <a:cs typeface="Poppins 1 Bold"/>
                  <a:sym typeface="Poppins 1 Bold"/>
                </a:rPr>
                <a:t>Developing system leadership</a:t>
              </a:r>
            </a:p>
          </p:txBody>
        </p:sp>
        <p:sp>
          <p:nvSpPr>
            <p:cNvPr name="Freeform 31" id="31"/>
            <p:cNvSpPr/>
            <p:nvPr/>
          </p:nvSpPr>
          <p:spPr>
            <a:xfrm flipH="false" flipV="false" rot="0">
              <a:off x="8596199" y="0"/>
              <a:ext cx="1369920" cy="1401732"/>
            </a:xfrm>
            <a:custGeom>
              <a:avLst/>
              <a:gdLst/>
              <a:ahLst/>
              <a:cxnLst/>
              <a:rect r="r" b="b" t="t" l="l"/>
              <a:pathLst>
                <a:path h="1401732" w="1369920">
                  <a:moveTo>
                    <a:pt x="0" y="0"/>
                  </a:moveTo>
                  <a:lnTo>
                    <a:pt x="1369920" y="0"/>
                  </a:lnTo>
                  <a:lnTo>
                    <a:pt x="1369920" y="1401732"/>
                  </a:lnTo>
                  <a:lnTo>
                    <a:pt x="0" y="1401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024" t="-1358" r="-3861" b="-1358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946393" y="4798039"/>
            <a:ext cx="6644640" cy="5743981"/>
            <a:chOff x="0" y="0"/>
            <a:chExt cx="5113653" cy="442051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113653" cy="4420515"/>
            </a:xfrm>
            <a:custGeom>
              <a:avLst/>
              <a:gdLst/>
              <a:ahLst/>
              <a:cxnLst/>
              <a:rect r="r" b="b" t="t" l="l"/>
              <a:pathLst>
                <a:path h="4420515" w="5113653">
                  <a:moveTo>
                    <a:pt x="0" y="0"/>
                  </a:moveTo>
                  <a:lnTo>
                    <a:pt x="5113653" y="0"/>
                  </a:lnTo>
                  <a:lnTo>
                    <a:pt x="5113653" y="4420515"/>
                  </a:lnTo>
                  <a:lnTo>
                    <a:pt x="0" y="4420515"/>
                  </a:lnTo>
                  <a:close/>
                </a:path>
              </a:pathLst>
            </a:custGeom>
            <a:blipFill>
              <a:blip r:embed="rId10"/>
              <a:stretch>
                <a:fillRect l="0" t="-27213" r="0" b="-27213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971942" y="1889760"/>
            <a:ext cx="6619092" cy="2667000"/>
            <a:chOff x="0" y="0"/>
            <a:chExt cx="1857687" cy="748509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857687" cy="748509"/>
            </a:xfrm>
            <a:custGeom>
              <a:avLst/>
              <a:gdLst/>
              <a:ahLst/>
              <a:cxnLst/>
              <a:rect r="r" b="b" t="t" l="l"/>
              <a:pathLst>
                <a:path h="748509" w="1857687">
                  <a:moveTo>
                    <a:pt x="0" y="0"/>
                  </a:moveTo>
                  <a:lnTo>
                    <a:pt x="1857687" y="0"/>
                  </a:lnTo>
                  <a:lnTo>
                    <a:pt x="1857687" y="748509"/>
                  </a:lnTo>
                  <a:lnTo>
                    <a:pt x="0" y="748509"/>
                  </a:lnTo>
                  <a:close/>
                </a:path>
              </a:pathLst>
            </a:custGeom>
            <a:blipFill>
              <a:blip r:embed="rId11"/>
              <a:stretch>
                <a:fillRect l="-708" t="-64254" r="-20021" b="-35138"/>
              </a:stretch>
            </a:blipFill>
          </p:spPr>
        </p:sp>
      </p:grpSp>
      <p:sp>
        <p:nvSpPr>
          <p:cNvPr name="Freeform 36" id="36"/>
          <p:cNvSpPr/>
          <p:nvPr/>
        </p:nvSpPr>
        <p:spPr>
          <a:xfrm flipH="true" flipV="false" rot="0">
            <a:off x="9503421" y="3823139"/>
            <a:ext cx="675098" cy="1044640"/>
          </a:xfrm>
          <a:custGeom>
            <a:avLst/>
            <a:gdLst/>
            <a:ahLst/>
            <a:cxnLst/>
            <a:rect r="r" b="b" t="t" l="l"/>
            <a:pathLst>
              <a:path h="1044640" w="675098">
                <a:moveTo>
                  <a:pt x="675099" y="0"/>
                </a:moveTo>
                <a:lnTo>
                  <a:pt x="0" y="0"/>
                </a:lnTo>
                <a:lnTo>
                  <a:pt x="0" y="1044640"/>
                </a:lnTo>
                <a:lnTo>
                  <a:pt x="675099" y="1044640"/>
                </a:lnTo>
                <a:lnTo>
                  <a:pt x="6750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9123032" y="1788160"/>
            <a:ext cx="7924305" cy="796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b="true">
                <a:solidFill>
                  <a:srgbClr val="155CA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OUR PRIORITIES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200391" y="4185373"/>
            <a:ext cx="6981815" cy="960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3166B0"/>
                </a:solidFill>
                <a:latin typeface="Poppins 1"/>
                <a:ea typeface="Poppins 1"/>
                <a:cs typeface="Poppins 1"/>
                <a:sym typeface="Poppins 1"/>
              </a:rPr>
              <a:t>Embedding physical activity in all aspects of a place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200391" y="5345628"/>
            <a:ext cx="5402264" cy="483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3166B0"/>
                </a:solidFill>
                <a:latin typeface="Poppins 1"/>
                <a:ea typeface="Poppins 1"/>
                <a:cs typeface="Poppins 1"/>
                <a:sym typeface="Poppins 1"/>
              </a:rPr>
              <a:t>Active travel</a:t>
            </a:r>
          </a:p>
        </p:txBody>
      </p:sp>
      <p:sp>
        <p:nvSpPr>
          <p:cNvPr name="Freeform 40" id="40"/>
          <p:cNvSpPr/>
          <p:nvPr/>
        </p:nvSpPr>
        <p:spPr>
          <a:xfrm flipH="true" flipV="false" rot="0">
            <a:off x="9123032" y="4196248"/>
            <a:ext cx="1055487" cy="1633250"/>
          </a:xfrm>
          <a:custGeom>
            <a:avLst/>
            <a:gdLst/>
            <a:ahLst/>
            <a:cxnLst/>
            <a:rect r="r" b="b" t="t" l="l"/>
            <a:pathLst>
              <a:path h="1633250" w="1055487">
                <a:moveTo>
                  <a:pt x="1055488" y="0"/>
                </a:moveTo>
                <a:lnTo>
                  <a:pt x="0" y="0"/>
                </a:lnTo>
                <a:lnTo>
                  <a:pt x="0" y="1633250"/>
                </a:lnTo>
                <a:lnTo>
                  <a:pt x="1055488" y="1633250"/>
                </a:lnTo>
                <a:lnTo>
                  <a:pt x="105548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BDD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7939555"/>
            <a:ext cx="18288000" cy="5059680"/>
          </a:xfrm>
          <a:custGeom>
            <a:avLst/>
            <a:gdLst/>
            <a:ahLst/>
            <a:cxnLst/>
            <a:rect r="r" b="b" t="t" l="l"/>
            <a:pathLst>
              <a:path h="5059680" w="18288000">
                <a:moveTo>
                  <a:pt x="0" y="0"/>
                </a:moveTo>
                <a:lnTo>
                  <a:pt x="18288000" y="0"/>
                </a:lnTo>
                <a:lnTo>
                  <a:pt x="18288000" y="5059680"/>
                </a:lnTo>
                <a:lnTo>
                  <a:pt x="0" y="5059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3" id="3"/>
          <p:cNvSpPr txBox="true"/>
          <p:nvPr/>
        </p:nvSpPr>
        <p:spPr>
          <a:xfrm rot="0">
            <a:off x="110707" y="8376986"/>
            <a:ext cx="4475630" cy="899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b="true" sz="1700" spc="-34">
                <a:solidFill>
                  <a:srgbClr val="145BA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Somerset Coastal Place Partnership  - Governance Development </a:t>
            </a:r>
          </a:p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b="true" sz="1700" spc="-34">
                <a:solidFill>
                  <a:srgbClr val="145BA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(Updated January 2026)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363542" y="189352"/>
            <a:ext cx="6480426" cy="9636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00"/>
              </a:lnSpc>
            </a:pPr>
            <a:r>
              <a:rPr lang="en-US" sz="1400" spc="-28" b="true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SASP Internal Place Partnership Project Team</a:t>
            </a: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algn="l">
              <a:lnSpc>
                <a:spcPts val="1400"/>
              </a:lnSpc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Purpose: This team will support the Place Partnership with data and </a:t>
            </a:r>
          </a:p>
          <a:p>
            <a:pPr algn="l">
              <a:lnSpc>
                <a:spcPts val="1400"/>
              </a:lnSpc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evaluation, project management and financial administration </a:t>
            </a:r>
          </a:p>
          <a:p>
            <a:pPr algn="l">
              <a:lnSpc>
                <a:spcPts val="1400"/>
              </a:lnSpc>
            </a:pPr>
          </a:p>
          <a:p>
            <a:pPr algn="l">
              <a:lnSpc>
                <a:spcPts val="1400"/>
              </a:lnSpc>
            </a:pPr>
            <a:r>
              <a:rPr lang="en-US" sz="1400" spc="-28" b="true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Neighbourhood Groups</a:t>
            </a:r>
          </a:p>
          <a:p>
            <a:pPr algn="l">
              <a:lnSpc>
                <a:spcPts val="1400"/>
              </a:lnSpc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Purpose: Granular place-based insight, decision-making, and co-design</a:t>
            </a:r>
          </a:p>
          <a:p>
            <a:pPr algn="l">
              <a:lnSpc>
                <a:spcPts val="1400"/>
              </a:lnSpc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Functions: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Identify local priorities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Co-produce local projects and test initiatives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Feed insight to Strategic Group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Trial and adapt engagement / delivery methods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Steward community voice and lived experience</a:t>
            </a:r>
          </a:p>
          <a:p>
            <a:pPr algn="l">
              <a:lnSpc>
                <a:spcPts val="1400"/>
              </a:lnSpc>
            </a:pPr>
          </a:p>
          <a:p>
            <a:pPr algn="l">
              <a:lnSpc>
                <a:spcPts val="1400"/>
              </a:lnSpc>
            </a:pPr>
            <a:r>
              <a:rPr lang="en-US" sz="1400" spc="-28" b="true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Place Stakeholder Group</a:t>
            </a:r>
          </a:p>
          <a:p>
            <a:pPr algn="l">
              <a:lnSpc>
                <a:spcPts val="1400"/>
              </a:lnSpc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Purpose: Open to all who have an interest in the Somerset Coastal Place Partnership 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Strategic Oversight Group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Place Leadership Co-hort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Community Groups 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a Lived Experience Advisory Partnership (LEAP) 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Locally Trusted Organisations (LTO)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b="true" sz="1400" spc="-28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Measurement, Evaluation and Learning</a:t>
            </a: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(</a:t>
            </a:r>
            <a:r>
              <a:rPr lang="en-US" b="true" sz="1400" spc="-28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MEL)Group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Purpose: Check and challenge the evaluation and learning approach, and share expertise on how to move forward with the evaluation and learning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Functions: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Check and challenge the Theory of Change and explanatory accounts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Provide advice and expertise on methods 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Analyse data, insight and learning and recommend adaptations 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Coordinate with HDRC and Somerset Moves</a:t>
            </a:r>
          </a:p>
          <a:p>
            <a:pPr algn="just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Contribute to sustainability </a:t>
            </a:r>
          </a:p>
          <a:p>
            <a:pPr algn="just">
              <a:lnSpc>
                <a:spcPts val="1400"/>
              </a:lnSpc>
              <a:spcBef>
                <a:spcPct val="0"/>
              </a:spcBef>
            </a:pP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b="true" sz="1400" spc="-28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Communications and Engagement Group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Purpose: To lead, coordinate, and align strategic communication efforts across the Somerset Coastal Place Partnership. 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Functions: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Strategic alignment of comms to reflect a shared vision for place</a:t>
            </a:r>
          </a:p>
          <a:p>
            <a:pPr algn="l" marL="302261" indent="-151130" lvl="1">
              <a:lnSpc>
                <a:spcPts val="1400"/>
              </a:lnSpc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Collaborative messaging and campaigns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Embed principles of co-production and insight-driven design in comms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Digital lead around access and innovation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Partner Support and Coordination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Track engagement and reach across campaigns to refine comms insight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b="true" sz="1400" spc="-28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Strategic Oversight Group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Purpose: Strategic leadership, oversight, and resource alignment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Functions: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Oversight of shared ambition and progress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High-level decision-making on funding allocation and priorities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Accountability for MEL framework and outcomes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Risk management and escalation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Ensures alignment with Somerset Moves, HDRC and LA priorities</a:t>
            </a:r>
          </a:p>
          <a:p>
            <a:pPr algn="l" marL="302261" indent="-151130" lvl="1">
              <a:lnSpc>
                <a:spcPts val="1400"/>
              </a:lnSpc>
              <a:spcBef>
                <a:spcPct val="0"/>
              </a:spcBef>
              <a:buFont typeface="Arial"/>
              <a:buChar char="•"/>
            </a:pPr>
            <a:r>
              <a:rPr lang="en-US" sz="1400" spc="-28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Endorses community voice and insights from neighbourhood level</a:t>
            </a:r>
          </a:p>
          <a:p>
            <a:pPr algn="l">
              <a:lnSpc>
                <a:spcPts val="1400"/>
              </a:lnSpc>
              <a:spcBef>
                <a:spcPct val="0"/>
              </a:spcBef>
            </a:pPr>
          </a:p>
          <a:p>
            <a:pPr algn="l">
              <a:lnSpc>
                <a:spcPts val="1400"/>
              </a:lnSpc>
              <a:spcBef>
                <a:spcPct val="0"/>
              </a:spcBef>
            </a:pPr>
          </a:p>
          <a:p>
            <a:pPr algn="l">
              <a:lnSpc>
                <a:spcPts val="140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34498" y="9400762"/>
            <a:ext cx="1821822" cy="776112"/>
          </a:xfrm>
          <a:custGeom>
            <a:avLst/>
            <a:gdLst/>
            <a:ahLst/>
            <a:cxnLst/>
            <a:rect r="r" b="b" t="t" l="l"/>
            <a:pathLst>
              <a:path h="776112" w="1821822">
                <a:moveTo>
                  <a:pt x="0" y="0"/>
                </a:moveTo>
                <a:lnTo>
                  <a:pt x="1821822" y="0"/>
                </a:lnTo>
                <a:lnTo>
                  <a:pt x="1821822" y="776111"/>
                </a:lnTo>
                <a:lnTo>
                  <a:pt x="0" y="776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67" t="0" r="-12929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71938" y="9410287"/>
            <a:ext cx="2095324" cy="851898"/>
          </a:xfrm>
          <a:custGeom>
            <a:avLst/>
            <a:gdLst/>
            <a:ahLst/>
            <a:cxnLst/>
            <a:rect r="r" b="b" t="t" l="l"/>
            <a:pathLst>
              <a:path h="851898" w="2095324">
                <a:moveTo>
                  <a:pt x="0" y="0"/>
                </a:moveTo>
                <a:lnTo>
                  <a:pt x="2095324" y="0"/>
                </a:lnTo>
                <a:lnTo>
                  <a:pt x="2095324" y="851898"/>
                </a:lnTo>
                <a:lnTo>
                  <a:pt x="0" y="8518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419" t="-10931" r="-6334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86337" y="9334500"/>
            <a:ext cx="1425066" cy="808012"/>
          </a:xfrm>
          <a:custGeom>
            <a:avLst/>
            <a:gdLst/>
            <a:ahLst/>
            <a:cxnLst/>
            <a:rect r="r" b="b" t="t" l="l"/>
            <a:pathLst>
              <a:path h="808012" w="1425066">
                <a:moveTo>
                  <a:pt x="0" y="0"/>
                </a:moveTo>
                <a:lnTo>
                  <a:pt x="1425066" y="0"/>
                </a:lnTo>
                <a:lnTo>
                  <a:pt x="1425066" y="808012"/>
                </a:lnTo>
                <a:lnTo>
                  <a:pt x="0" y="80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48928" y="189352"/>
            <a:ext cx="8466526" cy="432307"/>
            <a:chOff x="0" y="0"/>
            <a:chExt cx="2229867" cy="11385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229867" cy="113859"/>
            </a:xfrm>
            <a:custGeom>
              <a:avLst/>
              <a:gdLst/>
              <a:ahLst/>
              <a:cxnLst/>
              <a:rect r="r" b="b" t="t" l="l"/>
              <a:pathLst>
                <a:path h="113859" w="2229867">
                  <a:moveTo>
                    <a:pt x="46635" y="0"/>
                  </a:moveTo>
                  <a:lnTo>
                    <a:pt x="2183232" y="0"/>
                  </a:lnTo>
                  <a:cubicBezTo>
                    <a:pt x="2195600" y="0"/>
                    <a:pt x="2207462" y="4913"/>
                    <a:pt x="2216208" y="13659"/>
                  </a:cubicBezTo>
                  <a:cubicBezTo>
                    <a:pt x="2224954" y="22405"/>
                    <a:pt x="2229867" y="34267"/>
                    <a:pt x="2229867" y="46635"/>
                  </a:cubicBezTo>
                  <a:lnTo>
                    <a:pt x="2229867" y="67223"/>
                  </a:lnTo>
                  <a:cubicBezTo>
                    <a:pt x="2229867" y="79592"/>
                    <a:pt x="2224954" y="91454"/>
                    <a:pt x="2216208" y="100200"/>
                  </a:cubicBezTo>
                  <a:cubicBezTo>
                    <a:pt x="2207462" y="108945"/>
                    <a:pt x="2195600" y="113859"/>
                    <a:pt x="2183232" y="113859"/>
                  </a:cubicBezTo>
                  <a:lnTo>
                    <a:pt x="46635" y="113859"/>
                  </a:lnTo>
                  <a:cubicBezTo>
                    <a:pt x="34267" y="113859"/>
                    <a:pt x="22405" y="108945"/>
                    <a:pt x="13659" y="100200"/>
                  </a:cubicBezTo>
                  <a:cubicBezTo>
                    <a:pt x="4913" y="91454"/>
                    <a:pt x="0" y="79592"/>
                    <a:pt x="0" y="67223"/>
                  </a:cubicBezTo>
                  <a:lnTo>
                    <a:pt x="0" y="46635"/>
                  </a:lnTo>
                  <a:cubicBezTo>
                    <a:pt x="0" y="34267"/>
                    <a:pt x="4913" y="22405"/>
                    <a:pt x="13659" y="13659"/>
                  </a:cubicBezTo>
                  <a:cubicBezTo>
                    <a:pt x="22405" y="4913"/>
                    <a:pt x="34267" y="0"/>
                    <a:pt x="46635" y="0"/>
                  </a:cubicBezTo>
                  <a:close/>
                </a:path>
              </a:pathLst>
            </a:custGeom>
            <a:solidFill>
              <a:srgbClr val="6FD88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9525"/>
              <a:ext cx="2229867" cy="10433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319600" y="285388"/>
            <a:ext cx="5124347" cy="243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9"/>
              </a:lnSpc>
            </a:pPr>
            <a:r>
              <a:rPr lang="en-US" b="true" sz="1699" spc="-33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SASP Internal Place Partnership Project Team</a:t>
            </a:r>
          </a:p>
        </p:txBody>
      </p:sp>
      <p:sp>
        <p:nvSpPr>
          <p:cNvPr name="AutoShape 12" id="12"/>
          <p:cNvSpPr/>
          <p:nvPr/>
        </p:nvSpPr>
        <p:spPr>
          <a:xfrm flipH="true" flipV="true">
            <a:off x="5617890" y="621659"/>
            <a:ext cx="0" cy="695880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2131916" y="2570255"/>
            <a:ext cx="7220939" cy="25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H="true" flipV="true">
            <a:off x="2122465" y="2041735"/>
            <a:ext cx="4689" cy="528503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flipV="true">
            <a:off x="9349331" y="2387384"/>
            <a:ext cx="7047" cy="169151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514306" y="849576"/>
            <a:ext cx="3216318" cy="1582566"/>
            <a:chOff x="0" y="0"/>
            <a:chExt cx="860392" cy="42335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0392" cy="423350"/>
            </a:xfrm>
            <a:custGeom>
              <a:avLst/>
              <a:gdLst/>
              <a:ahLst/>
              <a:cxnLst/>
              <a:rect r="r" b="b" t="t" l="l"/>
              <a:pathLst>
                <a:path h="423350" w="860392">
                  <a:moveTo>
                    <a:pt x="122761" y="0"/>
                  </a:moveTo>
                  <a:lnTo>
                    <a:pt x="737631" y="0"/>
                  </a:lnTo>
                  <a:cubicBezTo>
                    <a:pt x="770189" y="0"/>
                    <a:pt x="801414" y="12934"/>
                    <a:pt x="824436" y="35956"/>
                  </a:cubicBezTo>
                  <a:cubicBezTo>
                    <a:pt x="847458" y="58978"/>
                    <a:pt x="860392" y="90203"/>
                    <a:pt x="860392" y="122761"/>
                  </a:cubicBezTo>
                  <a:lnTo>
                    <a:pt x="860392" y="300589"/>
                  </a:lnTo>
                  <a:cubicBezTo>
                    <a:pt x="860392" y="368388"/>
                    <a:pt x="805430" y="423350"/>
                    <a:pt x="737631" y="423350"/>
                  </a:cubicBezTo>
                  <a:lnTo>
                    <a:pt x="122761" y="423350"/>
                  </a:lnTo>
                  <a:cubicBezTo>
                    <a:pt x="54962" y="423350"/>
                    <a:pt x="0" y="368388"/>
                    <a:pt x="0" y="300589"/>
                  </a:cubicBezTo>
                  <a:lnTo>
                    <a:pt x="0" y="122761"/>
                  </a:lnTo>
                  <a:cubicBezTo>
                    <a:pt x="0" y="54962"/>
                    <a:pt x="54962" y="0"/>
                    <a:pt x="122761" y="0"/>
                  </a:cubicBezTo>
                  <a:close/>
                </a:path>
              </a:pathLst>
            </a:custGeom>
            <a:solidFill>
              <a:srgbClr val="FFCA4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9525"/>
              <a:ext cx="860392" cy="413825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131778" y="1058978"/>
            <a:ext cx="2151719" cy="241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72"/>
              </a:lnSpc>
            </a:pPr>
            <a:r>
              <a:rPr lang="en-US" b="true" sz="1772" spc="-35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West Somerset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20061" y="1453906"/>
            <a:ext cx="3498683" cy="76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Place based insight &amp; decision making </a:t>
            </a:r>
          </a:p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Identify local priorities</a:t>
            </a:r>
          </a:p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Report to Strategic Oversight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4133044" y="804818"/>
            <a:ext cx="3216318" cy="1582566"/>
            <a:chOff x="0" y="0"/>
            <a:chExt cx="860392" cy="42335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60392" cy="423350"/>
            </a:xfrm>
            <a:custGeom>
              <a:avLst/>
              <a:gdLst/>
              <a:ahLst/>
              <a:cxnLst/>
              <a:rect r="r" b="b" t="t" l="l"/>
              <a:pathLst>
                <a:path h="423350" w="860392">
                  <a:moveTo>
                    <a:pt x="122761" y="0"/>
                  </a:moveTo>
                  <a:lnTo>
                    <a:pt x="737631" y="0"/>
                  </a:lnTo>
                  <a:cubicBezTo>
                    <a:pt x="770189" y="0"/>
                    <a:pt x="801414" y="12934"/>
                    <a:pt x="824436" y="35956"/>
                  </a:cubicBezTo>
                  <a:cubicBezTo>
                    <a:pt x="847458" y="58978"/>
                    <a:pt x="860392" y="90203"/>
                    <a:pt x="860392" y="122761"/>
                  </a:cubicBezTo>
                  <a:lnTo>
                    <a:pt x="860392" y="300589"/>
                  </a:lnTo>
                  <a:cubicBezTo>
                    <a:pt x="860392" y="368388"/>
                    <a:pt x="805430" y="423350"/>
                    <a:pt x="737631" y="423350"/>
                  </a:cubicBezTo>
                  <a:lnTo>
                    <a:pt x="122761" y="423350"/>
                  </a:lnTo>
                  <a:cubicBezTo>
                    <a:pt x="54962" y="423350"/>
                    <a:pt x="0" y="368388"/>
                    <a:pt x="0" y="300589"/>
                  </a:cubicBezTo>
                  <a:lnTo>
                    <a:pt x="0" y="122761"/>
                  </a:lnTo>
                  <a:cubicBezTo>
                    <a:pt x="0" y="54962"/>
                    <a:pt x="54962" y="0"/>
                    <a:pt x="122761" y="0"/>
                  </a:cubicBezTo>
                  <a:close/>
                </a:path>
              </a:pathLst>
            </a:custGeom>
            <a:solidFill>
              <a:srgbClr val="FE9369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9525"/>
              <a:ext cx="860392" cy="413825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5065431" y="1066521"/>
            <a:ext cx="1589686" cy="241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72"/>
              </a:lnSpc>
            </a:pPr>
            <a:r>
              <a:rPr lang="en-US" b="true" sz="1772" spc="-35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Bridgwater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133044" y="1453906"/>
            <a:ext cx="3498683" cy="76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Place based insight &amp; decision making </a:t>
            </a:r>
          </a:p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Identify local priorities</a:t>
            </a:r>
          </a:p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Report to Strategic Oversight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7748219" y="804818"/>
            <a:ext cx="3216318" cy="1582566"/>
            <a:chOff x="0" y="0"/>
            <a:chExt cx="860392" cy="42335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60392" cy="423350"/>
            </a:xfrm>
            <a:custGeom>
              <a:avLst/>
              <a:gdLst/>
              <a:ahLst/>
              <a:cxnLst/>
              <a:rect r="r" b="b" t="t" l="l"/>
              <a:pathLst>
                <a:path h="423350" w="860392">
                  <a:moveTo>
                    <a:pt x="122761" y="0"/>
                  </a:moveTo>
                  <a:lnTo>
                    <a:pt x="737631" y="0"/>
                  </a:lnTo>
                  <a:cubicBezTo>
                    <a:pt x="770189" y="0"/>
                    <a:pt x="801414" y="12934"/>
                    <a:pt x="824436" y="35956"/>
                  </a:cubicBezTo>
                  <a:cubicBezTo>
                    <a:pt x="847458" y="58978"/>
                    <a:pt x="860392" y="90203"/>
                    <a:pt x="860392" y="122761"/>
                  </a:cubicBezTo>
                  <a:lnTo>
                    <a:pt x="860392" y="300589"/>
                  </a:lnTo>
                  <a:cubicBezTo>
                    <a:pt x="860392" y="368388"/>
                    <a:pt x="805430" y="423350"/>
                    <a:pt x="737631" y="423350"/>
                  </a:cubicBezTo>
                  <a:lnTo>
                    <a:pt x="122761" y="423350"/>
                  </a:lnTo>
                  <a:cubicBezTo>
                    <a:pt x="54962" y="423350"/>
                    <a:pt x="0" y="368388"/>
                    <a:pt x="0" y="300589"/>
                  </a:cubicBezTo>
                  <a:lnTo>
                    <a:pt x="0" y="122761"/>
                  </a:lnTo>
                  <a:cubicBezTo>
                    <a:pt x="0" y="54962"/>
                    <a:pt x="54962" y="0"/>
                    <a:pt x="122761" y="0"/>
                  </a:cubicBezTo>
                  <a:close/>
                </a:path>
              </a:pathLst>
            </a:custGeom>
            <a:solidFill>
              <a:srgbClr val="EF92C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9525"/>
              <a:ext cx="860392" cy="413825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8437051" y="1058978"/>
            <a:ext cx="2093918" cy="241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772"/>
              </a:lnSpc>
            </a:pPr>
            <a:r>
              <a:rPr lang="en-US" b="true" sz="1772" spc="-35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North Sedgemoor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750559" y="1453906"/>
            <a:ext cx="3498683" cy="768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Place based insight &amp; decision making </a:t>
            </a:r>
          </a:p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Identify local priorities</a:t>
            </a:r>
          </a:p>
          <a:p>
            <a:pPr algn="l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Report to Strategic Oversight</a:t>
            </a:r>
          </a:p>
        </p:txBody>
      </p:sp>
      <p:sp>
        <p:nvSpPr>
          <p:cNvPr name="AutoShape 31" id="31"/>
          <p:cNvSpPr/>
          <p:nvPr/>
        </p:nvSpPr>
        <p:spPr>
          <a:xfrm>
            <a:off x="3052454" y="3590281"/>
            <a:ext cx="5384596" cy="0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2" id="32"/>
          <p:cNvGrpSpPr/>
          <p:nvPr/>
        </p:nvGrpSpPr>
        <p:grpSpPr>
          <a:xfrm rot="0">
            <a:off x="8095161" y="2828479"/>
            <a:ext cx="2149961" cy="1716150"/>
            <a:chOff x="0" y="0"/>
            <a:chExt cx="575133" cy="45908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75133" cy="459084"/>
            </a:xfrm>
            <a:custGeom>
              <a:avLst/>
              <a:gdLst/>
              <a:ahLst/>
              <a:cxnLst/>
              <a:rect r="r" b="b" t="t" l="l"/>
              <a:pathLst>
                <a:path h="459084" w="575133">
                  <a:moveTo>
                    <a:pt x="183649" y="0"/>
                  </a:moveTo>
                  <a:lnTo>
                    <a:pt x="391484" y="0"/>
                  </a:lnTo>
                  <a:cubicBezTo>
                    <a:pt x="440190" y="0"/>
                    <a:pt x="486902" y="19349"/>
                    <a:pt x="521343" y="53789"/>
                  </a:cubicBezTo>
                  <a:cubicBezTo>
                    <a:pt x="555784" y="88230"/>
                    <a:pt x="575133" y="134942"/>
                    <a:pt x="575133" y="183649"/>
                  </a:cubicBezTo>
                  <a:lnTo>
                    <a:pt x="575133" y="275436"/>
                  </a:lnTo>
                  <a:cubicBezTo>
                    <a:pt x="575133" y="376862"/>
                    <a:pt x="492910" y="459084"/>
                    <a:pt x="391484" y="459084"/>
                  </a:cubicBezTo>
                  <a:lnTo>
                    <a:pt x="183649" y="459084"/>
                  </a:lnTo>
                  <a:cubicBezTo>
                    <a:pt x="82222" y="459084"/>
                    <a:pt x="0" y="376862"/>
                    <a:pt x="0" y="275436"/>
                  </a:cubicBezTo>
                  <a:lnTo>
                    <a:pt x="0" y="183649"/>
                  </a:lnTo>
                  <a:cubicBezTo>
                    <a:pt x="0" y="82222"/>
                    <a:pt x="82222" y="0"/>
                    <a:pt x="183649" y="0"/>
                  </a:cubicBezTo>
                  <a:close/>
                </a:path>
              </a:pathLst>
            </a:custGeom>
            <a:solidFill>
              <a:srgbClr val="6FD880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9525"/>
              <a:ext cx="575133" cy="449559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8095161" y="3365355"/>
            <a:ext cx="2151719" cy="651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3"/>
              </a:lnSpc>
            </a:pPr>
            <a:r>
              <a:rPr lang="en-US" b="true" sz="1673" spc="-33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Measurement Evaluation &amp; Learning</a:t>
            </a:r>
          </a:p>
        </p:txBody>
      </p:sp>
      <p:grpSp>
        <p:nvGrpSpPr>
          <p:cNvPr name="Group 36" id="36"/>
          <p:cNvGrpSpPr/>
          <p:nvPr/>
        </p:nvGrpSpPr>
        <p:grpSpPr>
          <a:xfrm rot="0">
            <a:off x="1092671" y="2797500"/>
            <a:ext cx="2149961" cy="1716150"/>
            <a:chOff x="0" y="0"/>
            <a:chExt cx="575133" cy="459084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575133" cy="459084"/>
            </a:xfrm>
            <a:custGeom>
              <a:avLst/>
              <a:gdLst/>
              <a:ahLst/>
              <a:cxnLst/>
              <a:rect r="r" b="b" t="t" l="l"/>
              <a:pathLst>
                <a:path h="459084" w="575133">
                  <a:moveTo>
                    <a:pt x="183649" y="0"/>
                  </a:moveTo>
                  <a:lnTo>
                    <a:pt x="391484" y="0"/>
                  </a:lnTo>
                  <a:cubicBezTo>
                    <a:pt x="440190" y="0"/>
                    <a:pt x="486902" y="19349"/>
                    <a:pt x="521343" y="53789"/>
                  </a:cubicBezTo>
                  <a:cubicBezTo>
                    <a:pt x="555784" y="88230"/>
                    <a:pt x="575133" y="134942"/>
                    <a:pt x="575133" y="183649"/>
                  </a:cubicBezTo>
                  <a:lnTo>
                    <a:pt x="575133" y="275436"/>
                  </a:lnTo>
                  <a:cubicBezTo>
                    <a:pt x="575133" y="376862"/>
                    <a:pt x="492910" y="459084"/>
                    <a:pt x="391484" y="459084"/>
                  </a:cubicBezTo>
                  <a:lnTo>
                    <a:pt x="183649" y="459084"/>
                  </a:lnTo>
                  <a:cubicBezTo>
                    <a:pt x="82222" y="459084"/>
                    <a:pt x="0" y="376862"/>
                    <a:pt x="0" y="275436"/>
                  </a:cubicBezTo>
                  <a:lnTo>
                    <a:pt x="0" y="183649"/>
                  </a:lnTo>
                  <a:cubicBezTo>
                    <a:pt x="0" y="82222"/>
                    <a:pt x="82222" y="0"/>
                    <a:pt x="183649" y="0"/>
                  </a:cubicBezTo>
                  <a:close/>
                </a:path>
              </a:pathLst>
            </a:custGeom>
            <a:solidFill>
              <a:srgbClr val="6FD880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0" y="9525"/>
              <a:ext cx="575133" cy="449559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39" id="39"/>
          <p:cNvSpPr txBox="true"/>
          <p:nvPr/>
        </p:nvSpPr>
        <p:spPr>
          <a:xfrm rot="0">
            <a:off x="1056056" y="3262199"/>
            <a:ext cx="2151719" cy="858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3"/>
              </a:lnSpc>
            </a:pPr>
            <a:r>
              <a:rPr lang="en-US" b="true" sz="1673" spc="-33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Communications</a:t>
            </a:r>
          </a:p>
          <a:p>
            <a:pPr algn="ctr">
              <a:lnSpc>
                <a:spcPts val="1673"/>
              </a:lnSpc>
            </a:pPr>
            <a:r>
              <a:rPr lang="en-US" b="true" sz="1673" spc="-33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&amp;</a:t>
            </a:r>
          </a:p>
          <a:p>
            <a:pPr algn="ctr">
              <a:lnSpc>
                <a:spcPts val="1673"/>
              </a:lnSpc>
            </a:pPr>
            <a:r>
              <a:rPr lang="en-US" b="true" sz="1673" spc="-33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Engagement </a:t>
            </a:r>
            <a:r>
              <a:rPr lang="en-US" b="true" sz="1673" spc="-33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 </a:t>
            </a:r>
          </a:p>
          <a:p>
            <a:pPr algn="ctr">
              <a:lnSpc>
                <a:spcPts val="1673"/>
              </a:lnSpc>
            </a:pPr>
          </a:p>
        </p:txBody>
      </p:sp>
      <p:grpSp>
        <p:nvGrpSpPr>
          <p:cNvPr name="Group 40" id="40"/>
          <p:cNvGrpSpPr/>
          <p:nvPr/>
        </p:nvGrpSpPr>
        <p:grpSpPr>
          <a:xfrm rot="0">
            <a:off x="4677189" y="2797500"/>
            <a:ext cx="1945904" cy="1576183"/>
            <a:chOff x="0" y="0"/>
            <a:chExt cx="520545" cy="421642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520545" cy="421642"/>
            </a:xfrm>
            <a:custGeom>
              <a:avLst/>
              <a:gdLst/>
              <a:ahLst/>
              <a:cxnLst/>
              <a:rect r="r" b="b" t="t" l="l"/>
              <a:pathLst>
                <a:path h="421642" w="520545">
                  <a:moveTo>
                    <a:pt x="202907" y="0"/>
                  </a:moveTo>
                  <a:lnTo>
                    <a:pt x="317638" y="0"/>
                  </a:lnTo>
                  <a:cubicBezTo>
                    <a:pt x="429701" y="0"/>
                    <a:pt x="520545" y="90845"/>
                    <a:pt x="520545" y="202907"/>
                  </a:cubicBezTo>
                  <a:lnTo>
                    <a:pt x="520545" y="218735"/>
                  </a:lnTo>
                  <a:cubicBezTo>
                    <a:pt x="520545" y="330798"/>
                    <a:pt x="429701" y="421642"/>
                    <a:pt x="317638" y="421642"/>
                  </a:cubicBezTo>
                  <a:lnTo>
                    <a:pt x="202907" y="421642"/>
                  </a:lnTo>
                  <a:cubicBezTo>
                    <a:pt x="90845" y="421642"/>
                    <a:pt x="0" y="330798"/>
                    <a:pt x="0" y="218735"/>
                  </a:cubicBezTo>
                  <a:lnTo>
                    <a:pt x="0" y="202907"/>
                  </a:lnTo>
                  <a:cubicBezTo>
                    <a:pt x="0" y="90845"/>
                    <a:pt x="90845" y="0"/>
                    <a:pt x="202907" y="0"/>
                  </a:cubicBezTo>
                  <a:close/>
                </a:path>
              </a:pathLst>
            </a:custGeom>
            <a:solidFill>
              <a:srgbClr val="C6302C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0" y="9525"/>
              <a:ext cx="520545" cy="412117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4574281" y="3262199"/>
            <a:ext cx="2151719" cy="651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3"/>
              </a:lnSpc>
            </a:pPr>
            <a:r>
              <a:rPr lang="en-US" b="true" sz="1673" spc="-33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Place </a:t>
            </a:r>
          </a:p>
          <a:p>
            <a:pPr algn="ctr">
              <a:lnSpc>
                <a:spcPts val="1673"/>
              </a:lnSpc>
            </a:pPr>
            <a:r>
              <a:rPr lang="en-US" b="true" sz="1673" spc="-33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Stakeholder </a:t>
            </a:r>
          </a:p>
          <a:p>
            <a:pPr algn="ctr">
              <a:lnSpc>
                <a:spcPts val="1673"/>
              </a:lnSpc>
            </a:pPr>
            <a:r>
              <a:rPr lang="en-US" b="true" sz="1673" spc="-33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Group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3555573" y="4692571"/>
            <a:ext cx="4189137" cy="1594445"/>
            <a:chOff x="0" y="0"/>
            <a:chExt cx="1120629" cy="426527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120629" cy="426527"/>
            </a:xfrm>
            <a:custGeom>
              <a:avLst/>
              <a:gdLst/>
              <a:ahLst/>
              <a:cxnLst/>
              <a:rect r="r" b="b" t="t" l="l"/>
              <a:pathLst>
                <a:path h="426527" w="1120629">
                  <a:moveTo>
                    <a:pt x="94253" y="0"/>
                  </a:moveTo>
                  <a:lnTo>
                    <a:pt x="1026376" y="0"/>
                  </a:lnTo>
                  <a:cubicBezTo>
                    <a:pt x="1051374" y="0"/>
                    <a:pt x="1075347" y="9930"/>
                    <a:pt x="1093023" y="27606"/>
                  </a:cubicBezTo>
                  <a:cubicBezTo>
                    <a:pt x="1110699" y="45282"/>
                    <a:pt x="1120629" y="69255"/>
                    <a:pt x="1120629" y="94253"/>
                  </a:cubicBezTo>
                  <a:lnTo>
                    <a:pt x="1120629" y="332274"/>
                  </a:lnTo>
                  <a:cubicBezTo>
                    <a:pt x="1120629" y="357272"/>
                    <a:pt x="1110699" y="381245"/>
                    <a:pt x="1093023" y="398921"/>
                  </a:cubicBezTo>
                  <a:cubicBezTo>
                    <a:pt x="1075347" y="416597"/>
                    <a:pt x="1051374" y="426527"/>
                    <a:pt x="1026376" y="426527"/>
                  </a:cubicBezTo>
                  <a:lnTo>
                    <a:pt x="94253" y="426527"/>
                  </a:lnTo>
                  <a:cubicBezTo>
                    <a:pt x="69255" y="426527"/>
                    <a:pt x="45282" y="416597"/>
                    <a:pt x="27606" y="398921"/>
                  </a:cubicBezTo>
                  <a:cubicBezTo>
                    <a:pt x="9930" y="381245"/>
                    <a:pt x="0" y="357272"/>
                    <a:pt x="0" y="332274"/>
                  </a:cubicBezTo>
                  <a:lnTo>
                    <a:pt x="0" y="94253"/>
                  </a:lnTo>
                  <a:cubicBezTo>
                    <a:pt x="0" y="69255"/>
                    <a:pt x="9930" y="45282"/>
                    <a:pt x="27606" y="27606"/>
                  </a:cubicBezTo>
                  <a:cubicBezTo>
                    <a:pt x="45282" y="9930"/>
                    <a:pt x="69255" y="0"/>
                    <a:pt x="94253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9525"/>
              <a:ext cx="1120629" cy="417002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3991861" y="5182496"/>
            <a:ext cx="3498683" cy="956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Shared ambition &amp; process </a:t>
            </a:r>
          </a:p>
          <a:p>
            <a:pPr algn="just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Accountability MEL </a:t>
            </a:r>
          </a:p>
          <a:p>
            <a:pPr algn="just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Risk Register</a:t>
            </a:r>
          </a:p>
          <a:p>
            <a:pPr algn="just" marL="318846" indent="-159423" lvl="1">
              <a:lnSpc>
                <a:spcPts val="1476"/>
              </a:lnSpc>
              <a:buFont typeface="Arial"/>
              <a:buChar char="•"/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Alignment with wider system </a:t>
            </a:r>
          </a:p>
          <a:p>
            <a:pPr algn="just">
              <a:lnSpc>
                <a:spcPts val="1476"/>
              </a:lnSpc>
            </a:pPr>
            <a:r>
              <a:rPr lang="en-US" sz="1476" spc="-29">
                <a:solidFill>
                  <a:srgbClr val="000000"/>
                </a:solidFill>
                <a:latin typeface="Poppins 2"/>
                <a:ea typeface="Poppins 2"/>
                <a:cs typeface="Poppins 2"/>
                <a:sym typeface="Poppins 2"/>
              </a:rPr>
              <a:t>         E.g. Early help, Educ, CCS, ASC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868549" y="4856138"/>
            <a:ext cx="3498683" cy="241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2"/>
              </a:lnSpc>
            </a:pPr>
            <a:r>
              <a:rPr lang="en-US" b="true" sz="1772" spc="-35">
                <a:solidFill>
                  <a:srgbClr val="000000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Strategic Oversight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3555573" y="6671506"/>
            <a:ext cx="4189137" cy="580730"/>
            <a:chOff x="0" y="0"/>
            <a:chExt cx="1120629" cy="15535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1120629" cy="155350"/>
            </a:xfrm>
            <a:custGeom>
              <a:avLst/>
              <a:gdLst/>
              <a:ahLst/>
              <a:cxnLst/>
              <a:rect r="r" b="b" t="t" l="l"/>
              <a:pathLst>
                <a:path h="155350" w="1120629">
                  <a:moveTo>
                    <a:pt x="77675" y="0"/>
                  </a:moveTo>
                  <a:lnTo>
                    <a:pt x="1042954" y="0"/>
                  </a:lnTo>
                  <a:cubicBezTo>
                    <a:pt x="1085853" y="0"/>
                    <a:pt x="1120629" y="34776"/>
                    <a:pt x="1120629" y="77675"/>
                  </a:cubicBezTo>
                  <a:lnTo>
                    <a:pt x="1120629" y="77675"/>
                  </a:lnTo>
                  <a:cubicBezTo>
                    <a:pt x="1120629" y="98276"/>
                    <a:pt x="1112445" y="118033"/>
                    <a:pt x="1097879" y="132600"/>
                  </a:cubicBezTo>
                  <a:cubicBezTo>
                    <a:pt x="1083312" y="147167"/>
                    <a:pt x="1063555" y="155350"/>
                    <a:pt x="1042954" y="155350"/>
                  </a:cubicBezTo>
                  <a:lnTo>
                    <a:pt x="77675" y="155350"/>
                  </a:lnTo>
                  <a:cubicBezTo>
                    <a:pt x="57074" y="155350"/>
                    <a:pt x="37317" y="147167"/>
                    <a:pt x="22750" y="132600"/>
                  </a:cubicBezTo>
                  <a:cubicBezTo>
                    <a:pt x="8184" y="118033"/>
                    <a:pt x="0" y="98276"/>
                    <a:pt x="0" y="77675"/>
                  </a:cubicBezTo>
                  <a:lnTo>
                    <a:pt x="0" y="77675"/>
                  </a:lnTo>
                  <a:cubicBezTo>
                    <a:pt x="0" y="57074"/>
                    <a:pt x="8184" y="37317"/>
                    <a:pt x="22750" y="22750"/>
                  </a:cubicBezTo>
                  <a:cubicBezTo>
                    <a:pt x="37317" y="8184"/>
                    <a:pt x="57074" y="0"/>
                    <a:pt x="77675" y="0"/>
                  </a:cubicBezTo>
                  <a:close/>
                </a:path>
              </a:pathLst>
            </a:custGeom>
            <a:solidFill>
              <a:srgbClr val="975AB6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9525"/>
              <a:ext cx="1120629" cy="145825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52" id="52"/>
          <p:cNvSpPr txBox="true"/>
          <p:nvPr/>
        </p:nvSpPr>
        <p:spPr>
          <a:xfrm rot="0">
            <a:off x="3884974" y="6784334"/>
            <a:ext cx="3498683" cy="457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2"/>
              </a:lnSpc>
            </a:pPr>
            <a:r>
              <a:rPr lang="en-US" b="true" sz="1772" spc="-35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Connect Somerset Steering Group </a:t>
            </a:r>
          </a:p>
        </p:txBody>
      </p:sp>
      <p:grpSp>
        <p:nvGrpSpPr>
          <p:cNvPr name="Group 53" id="53"/>
          <p:cNvGrpSpPr/>
          <p:nvPr/>
        </p:nvGrpSpPr>
        <p:grpSpPr>
          <a:xfrm rot="0">
            <a:off x="3523321" y="7580459"/>
            <a:ext cx="4189137" cy="580730"/>
            <a:chOff x="0" y="0"/>
            <a:chExt cx="1120629" cy="15535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1120629" cy="155350"/>
            </a:xfrm>
            <a:custGeom>
              <a:avLst/>
              <a:gdLst/>
              <a:ahLst/>
              <a:cxnLst/>
              <a:rect r="r" b="b" t="t" l="l"/>
              <a:pathLst>
                <a:path h="155350" w="1120629">
                  <a:moveTo>
                    <a:pt x="77675" y="0"/>
                  </a:moveTo>
                  <a:lnTo>
                    <a:pt x="1042954" y="0"/>
                  </a:lnTo>
                  <a:cubicBezTo>
                    <a:pt x="1085853" y="0"/>
                    <a:pt x="1120629" y="34776"/>
                    <a:pt x="1120629" y="77675"/>
                  </a:cubicBezTo>
                  <a:lnTo>
                    <a:pt x="1120629" y="77675"/>
                  </a:lnTo>
                  <a:cubicBezTo>
                    <a:pt x="1120629" y="98276"/>
                    <a:pt x="1112445" y="118033"/>
                    <a:pt x="1097879" y="132600"/>
                  </a:cubicBezTo>
                  <a:cubicBezTo>
                    <a:pt x="1083312" y="147167"/>
                    <a:pt x="1063555" y="155350"/>
                    <a:pt x="1042954" y="155350"/>
                  </a:cubicBezTo>
                  <a:lnTo>
                    <a:pt x="77675" y="155350"/>
                  </a:lnTo>
                  <a:cubicBezTo>
                    <a:pt x="57074" y="155350"/>
                    <a:pt x="37317" y="147167"/>
                    <a:pt x="22750" y="132600"/>
                  </a:cubicBezTo>
                  <a:cubicBezTo>
                    <a:pt x="8184" y="118033"/>
                    <a:pt x="0" y="98276"/>
                    <a:pt x="0" y="77675"/>
                  </a:cubicBezTo>
                  <a:lnTo>
                    <a:pt x="0" y="77675"/>
                  </a:lnTo>
                  <a:cubicBezTo>
                    <a:pt x="0" y="57074"/>
                    <a:pt x="8184" y="37317"/>
                    <a:pt x="22750" y="22750"/>
                  </a:cubicBezTo>
                  <a:cubicBezTo>
                    <a:pt x="37317" y="8184"/>
                    <a:pt x="57074" y="0"/>
                    <a:pt x="77675" y="0"/>
                  </a:cubicBez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name="TextBox 55" id="55"/>
            <p:cNvSpPr txBox="true"/>
            <p:nvPr/>
          </p:nvSpPr>
          <p:spPr>
            <a:xfrm>
              <a:off x="0" y="9525"/>
              <a:ext cx="1120629" cy="145825"/>
            </a:xfrm>
            <a:prstGeom prst="rect">
              <a:avLst/>
            </a:prstGeom>
          </p:spPr>
          <p:txBody>
            <a:bodyPr anchor="ctr" rtlCol="false" tIns="50015" lIns="50015" bIns="50015" rIns="50015"/>
            <a:lstStyle/>
            <a:p>
              <a:pPr algn="ctr">
                <a:lnSpc>
                  <a:spcPts val="1500"/>
                </a:lnSpc>
              </a:pPr>
            </a:p>
          </p:txBody>
        </p:sp>
      </p:grpSp>
      <p:sp>
        <p:nvSpPr>
          <p:cNvPr name="TextBox 56" id="56"/>
          <p:cNvSpPr txBox="true"/>
          <p:nvPr/>
        </p:nvSpPr>
        <p:spPr>
          <a:xfrm rot="0">
            <a:off x="3850679" y="7759523"/>
            <a:ext cx="3498683" cy="241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72"/>
              </a:lnSpc>
            </a:pPr>
            <a:r>
              <a:rPr lang="en-US" b="true" sz="1772" spc="-35">
                <a:solidFill>
                  <a:srgbClr val="FFFFFF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Somerset Board</a:t>
            </a:r>
          </a:p>
        </p:txBody>
      </p:sp>
      <p:grpSp>
        <p:nvGrpSpPr>
          <p:cNvPr name="Group 57" id="57"/>
          <p:cNvGrpSpPr/>
          <p:nvPr/>
        </p:nvGrpSpPr>
        <p:grpSpPr>
          <a:xfrm rot="0">
            <a:off x="10754678" y="2395538"/>
            <a:ext cx="507682" cy="1710690"/>
            <a:chOff x="0" y="0"/>
            <a:chExt cx="676910" cy="2280920"/>
          </a:xfrm>
        </p:grpSpPr>
        <p:sp>
          <p:nvSpPr>
            <p:cNvPr name="Freeform 58" id="58"/>
            <p:cNvSpPr/>
            <p:nvPr/>
          </p:nvSpPr>
          <p:spPr>
            <a:xfrm flipH="false" flipV="false" rot="0">
              <a:off x="50515" y="23664"/>
              <a:ext cx="575595" cy="2208860"/>
            </a:xfrm>
            <a:custGeom>
              <a:avLst/>
              <a:gdLst/>
              <a:ahLst/>
              <a:cxnLst/>
              <a:rect r="r" b="b" t="t" l="l"/>
              <a:pathLst>
                <a:path h="2208860" w="575595">
                  <a:moveTo>
                    <a:pt x="575595" y="62696"/>
                  </a:moveTo>
                  <a:cubicBezTo>
                    <a:pt x="545115" y="845016"/>
                    <a:pt x="533685" y="936456"/>
                    <a:pt x="512095" y="1045676"/>
                  </a:cubicBezTo>
                  <a:cubicBezTo>
                    <a:pt x="489235" y="1154896"/>
                    <a:pt x="429545" y="1250146"/>
                    <a:pt x="420655" y="1369526"/>
                  </a:cubicBezTo>
                  <a:cubicBezTo>
                    <a:pt x="409225" y="1515576"/>
                    <a:pt x="472725" y="1739096"/>
                    <a:pt x="476535" y="1861016"/>
                  </a:cubicBezTo>
                  <a:cubicBezTo>
                    <a:pt x="480345" y="1933406"/>
                    <a:pt x="482885" y="1985476"/>
                    <a:pt x="470185" y="2033736"/>
                  </a:cubicBezTo>
                  <a:cubicBezTo>
                    <a:pt x="460025" y="2071836"/>
                    <a:pt x="438435" y="2107396"/>
                    <a:pt x="419385" y="2130256"/>
                  </a:cubicBezTo>
                  <a:cubicBezTo>
                    <a:pt x="406685" y="2148036"/>
                    <a:pt x="393985" y="2156926"/>
                    <a:pt x="378745" y="2167086"/>
                  </a:cubicBezTo>
                  <a:cubicBezTo>
                    <a:pt x="363505" y="2177246"/>
                    <a:pt x="349535" y="2186136"/>
                    <a:pt x="329215" y="2192486"/>
                  </a:cubicBezTo>
                  <a:cubicBezTo>
                    <a:pt x="301275" y="2201376"/>
                    <a:pt x="255555" y="2210266"/>
                    <a:pt x="221265" y="2206456"/>
                  </a:cubicBezTo>
                  <a:cubicBezTo>
                    <a:pt x="185705" y="2201376"/>
                    <a:pt x="143795" y="2182326"/>
                    <a:pt x="118395" y="2167086"/>
                  </a:cubicBezTo>
                  <a:cubicBezTo>
                    <a:pt x="100615" y="2156926"/>
                    <a:pt x="89185" y="2144226"/>
                    <a:pt x="77755" y="2130256"/>
                  </a:cubicBezTo>
                  <a:cubicBezTo>
                    <a:pt x="65055" y="2117556"/>
                    <a:pt x="54895" y="2104856"/>
                    <a:pt x="46005" y="2085806"/>
                  </a:cubicBezTo>
                  <a:cubicBezTo>
                    <a:pt x="33305" y="2057866"/>
                    <a:pt x="1555" y="2003256"/>
                    <a:pt x="19335" y="1979126"/>
                  </a:cubicBezTo>
                  <a:cubicBezTo>
                    <a:pt x="57435" y="1930866"/>
                    <a:pt x="442245" y="1939756"/>
                    <a:pt x="476535" y="1979126"/>
                  </a:cubicBezTo>
                  <a:cubicBezTo>
                    <a:pt x="489235" y="1993096"/>
                    <a:pt x="476535" y="2013416"/>
                    <a:pt x="470185" y="2033736"/>
                  </a:cubicBezTo>
                  <a:cubicBezTo>
                    <a:pt x="461295" y="2062946"/>
                    <a:pt x="443515" y="2104856"/>
                    <a:pt x="419385" y="2130256"/>
                  </a:cubicBezTo>
                  <a:cubicBezTo>
                    <a:pt x="396525" y="2156926"/>
                    <a:pt x="357155" y="2181056"/>
                    <a:pt x="329215" y="2192486"/>
                  </a:cubicBezTo>
                  <a:cubicBezTo>
                    <a:pt x="310165" y="2201376"/>
                    <a:pt x="293655" y="2203916"/>
                    <a:pt x="275875" y="2206456"/>
                  </a:cubicBezTo>
                  <a:cubicBezTo>
                    <a:pt x="258095" y="2208996"/>
                    <a:pt x="241585" y="2210266"/>
                    <a:pt x="221265" y="2206456"/>
                  </a:cubicBezTo>
                  <a:cubicBezTo>
                    <a:pt x="192055" y="2201376"/>
                    <a:pt x="143795" y="2182326"/>
                    <a:pt x="118395" y="2167086"/>
                  </a:cubicBezTo>
                  <a:cubicBezTo>
                    <a:pt x="100615" y="2156926"/>
                    <a:pt x="90455" y="2148036"/>
                    <a:pt x="77755" y="2130256"/>
                  </a:cubicBezTo>
                  <a:cubicBezTo>
                    <a:pt x="58705" y="2107396"/>
                    <a:pt x="35845" y="2075646"/>
                    <a:pt x="26955" y="2033736"/>
                  </a:cubicBezTo>
                  <a:cubicBezTo>
                    <a:pt x="11715" y="1968966"/>
                    <a:pt x="38385" y="1861016"/>
                    <a:pt x="35845" y="1767036"/>
                  </a:cubicBezTo>
                  <a:cubicBezTo>
                    <a:pt x="32035" y="1660356"/>
                    <a:pt x="-3525" y="1552406"/>
                    <a:pt x="285" y="1427946"/>
                  </a:cubicBezTo>
                  <a:cubicBezTo>
                    <a:pt x="4095" y="1278086"/>
                    <a:pt x="63785" y="1067266"/>
                    <a:pt x="80295" y="931376"/>
                  </a:cubicBezTo>
                  <a:cubicBezTo>
                    <a:pt x="91725" y="836126"/>
                    <a:pt x="94265" y="790406"/>
                    <a:pt x="99345" y="690076"/>
                  </a:cubicBezTo>
                  <a:cubicBezTo>
                    <a:pt x="106965" y="523706"/>
                    <a:pt x="11715" y="119846"/>
                    <a:pt x="114585" y="27136"/>
                  </a:cubicBezTo>
                  <a:cubicBezTo>
                    <a:pt x="200945" y="-50334"/>
                    <a:pt x="575595" y="62696"/>
                    <a:pt x="575595" y="62696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  <p:grpSp>
        <p:nvGrpSpPr>
          <p:cNvPr name="Group 59" id="59"/>
          <p:cNvGrpSpPr/>
          <p:nvPr/>
        </p:nvGrpSpPr>
        <p:grpSpPr>
          <a:xfrm rot="0">
            <a:off x="17477423" y="2262188"/>
            <a:ext cx="579120" cy="1598295"/>
            <a:chOff x="0" y="0"/>
            <a:chExt cx="772160" cy="213106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50656" y="50800"/>
              <a:ext cx="672289" cy="2034312"/>
            </a:xfrm>
            <a:custGeom>
              <a:avLst/>
              <a:gdLst/>
              <a:ahLst/>
              <a:cxnLst/>
              <a:rect r="r" b="b" t="t" l="l"/>
              <a:pathLst>
                <a:path h="2034312" w="672289">
                  <a:moveTo>
                    <a:pt x="608474" y="0"/>
                  </a:moveTo>
                  <a:cubicBezTo>
                    <a:pt x="671974" y="538480"/>
                    <a:pt x="675784" y="607060"/>
                    <a:pt x="670704" y="690880"/>
                  </a:cubicBezTo>
                  <a:cubicBezTo>
                    <a:pt x="664354" y="779780"/>
                    <a:pt x="650384" y="876300"/>
                    <a:pt x="630064" y="965200"/>
                  </a:cubicBezTo>
                  <a:cubicBezTo>
                    <a:pt x="609744" y="1052830"/>
                    <a:pt x="570374" y="1135380"/>
                    <a:pt x="547514" y="1220470"/>
                  </a:cubicBezTo>
                  <a:cubicBezTo>
                    <a:pt x="524654" y="1301750"/>
                    <a:pt x="501794" y="1380490"/>
                    <a:pt x="492904" y="1463040"/>
                  </a:cubicBezTo>
                  <a:cubicBezTo>
                    <a:pt x="484014" y="1544320"/>
                    <a:pt x="504334" y="1644650"/>
                    <a:pt x="492904" y="1711960"/>
                  </a:cubicBezTo>
                  <a:cubicBezTo>
                    <a:pt x="485284" y="1761490"/>
                    <a:pt x="486554" y="1797050"/>
                    <a:pt x="450994" y="1835150"/>
                  </a:cubicBezTo>
                  <a:cubicBezTo>
                    <a:pt x="386224" y="1907540"/>
                    <a:pt x="103014" y="2063750"/>
                    <a:pt x="38244" y="2029460"/>
                  </a:cubicBezTo>
                  <a:cubicBezTo>
                    <a:pt x="-4936" y="2007870"/>
                    <a:pt x="3954" y="1911350"/>
                    <a:pt x="144" y="1840230"/>
                  </a:cubicBezTo>
                  <a:cubicBezTo>
                    <a:pt x="-2396" y="1753870"/>
                    <a:pt x="29354" y="1640840"/>
                    <a:pt x="35704" y="1546860"/>
                  </a:cubicBezTo>
                  <a:cubicBezTo>
                    <a:pt x="42054" y="1460500"/>
                    <a:pt x="23004" y="1390650"/>
                    <a:pt x="39514" y="1295400"/>
                  </a:cubicBezTo>
                  <a:cubicBezTo>
                    <a:pt x="62374" y="1162050"/>
                    <a:pt x="172864" y="963930"/>
                    <a:pt x="198264" y="828040"/>
                  </a:cubicBezTo>
                  <a:cubicBezTo>
                    <a:pt x="217314" y="728980"/>
                    <a:pt x="212234" y="654050"/>
                    <a:pt x="210964" y="563880"/>
                  </a:cubicBezTo>
                  <a:cubicBezTo>
                    <a:pt x="210964" y="471170"/>
                    <a:pt x="202074" y="365760"/>
                    <a:pt x="190644" y="279400"/>
                  </a:cubicBezTo>
                  <a:cubicBezTo>
                    <a:pt x="181754" y="205740"/>
                    <a:pt x="119524" y="123190"/>
                    <a:pt x="152544" y="76200"/>
                  </a:cubicBezTo>
                  <a:cubicBezTo>
                    <a:pt x="202074" y="5080"/>
                    <a:pt x="608474" y="0"/>
                    <a:pt x="608474" y="0"/>
                  </a:cubicBezTo>
                </a:path>
              </a:pathLst>
            </a:custGeom>
            <a:solidFill>
              <a:srgbClr val="FFF234">
                <a:alpha val="24706"/>
              </a:srgbClr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A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223260"/>
            <a:ext cx="8537427" cy="7063740"/>
            <a:chOff x="0" y="0"/>
            <a:chExt cx="4452303" cy="36837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452303" cy="3683769"/>
            </a:xfrm>
            <a:custGeom>
              <a:avLst/>
              <a:gdLst/>
              <a:ahLst/>
              <a:cxnLst/>
              <a:rect r="r" b="b" t="t" l="l"/>
              <a:pathLst>
                <a:path h="3683769" w="4452303">
                  <a:moveTo>
                    <a:pt x="0" y="0"/>
                  </a:moveTo>
                  <a:lnTo>
                    <a:pt x="4452303" y="0"/>
                  </a:lnTo>
                  <a:lnTo>
                    <a:pt x="4452303" y="3683769"/>
                  </a:lnTo>
                  <a:lnTo>
                    <a:pt x="0" y="3683769"/>
                  </a:lnTo>
                  <a:close/>
                </a:path>
              </a:pathLst>
            </a:custGeom>
            <a:solidFill>
              <a:srgbClr val="155CAC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33196" y="171356"/>
            <a:ext cx="2809033" cy="1196672"/>
          </a:xfrm>
          <a:custGeom>
            <a:avLst/>
            <a:gdLst/>
            <a:ahLst/>
            <a:cxnLst/>
            <a:rect r="r" b="b" t="t" l="l"/>
            <a:pathLst>
              <a:path h="1196672" w="2809033">
                <a:moveTo>
                  <a:pt x="0" y="0"/>
                </a:moveTo>
                <a:lnTo>
                  <a:pt x="2809033" y="0"/>
                </a:lnTo>
                <a:lnTo>
                  <a:pt x="2809033" y="1196672"/>
                </a:lnTo>
                <a:lnTo>
                  <a:pt x="0" y="119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67" t="0" r="-12929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874415" y="6235973"/>
            <a:ext cx="988989" cy="1038313"/>
          </a:xfrm>
          <a:custGeom>
            <a:avLst/>
            <a:gdLst/>
            <a:ahLst/>
            <a:cxnLst/>
            <a:rect r="r" b="b" t="t" l="l"/>
            <a:pathLst>
              <a:path h="1038313" w="988989">
                <a:moveTo>
                  <a:pt x="0" y="0"/>
                </a:moveTo>
                <a:lnTo>
                  <a:pt x="988988" y="0"/>
                </a:lnTo>
                <a:lnTo>
                  <a:pt x="988988" y="1038314"/>
                </a:lnTo>
                <a:lnTo>
                  <a:pt x="0" y="1038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67" t="-4641" r="-5684" b="-180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915675" y="7476247"/>
            <a:ext cx="1018400" cy="1038313"/>
          </a:xfrm>
          <a:custGeom>
            <a:avLst/>
            <a:gdLst/>
            <a:ahLst/>
            <a:cxnLst/>
            <a:rect r="r" b="b" t="t" l="l"/>
            <a:pathLst>
              <a:path h="1038313" w="1018400">
                <a:moveTo>
                  <a:pt x="0" y="0"/>
                </a:moveTo>
                <a:lnTo>
                  <a:pt x="1018400" y="0"/>
                </a:lnTo>
                <a:lnTo>
                  <a:pt x="1018400" y="1038314"/>
                </a:lnTo>
                <a:lnTo>
                  <a:pt x="0" y="1038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614" t="-2018" r="-2915" b="-244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37128" y="4798039"/>
            <a:ext cx="1175493" cy="1092848"/>
          </a:xfrm>
          <a:custGeom>
            <a:avLst/>
            <a:gdLst/>
            <a:ahLst/>
            <a:cxnLst/>
            <a:rect r="r" b="b" t="t" l="l"/>
            <a:pathLst>
              <a:path h="1092848" w="1175493">
                <a:moveTo>
                  <a:pt x="0" y="0"/>
                </a:moveTo>
                <a:lnTo>
                  <a:pt x="1175493" y="0"/>
                </a:lnTo>
                <a:lnTo>
                  <a:pt x="1175493" y="1092848"/>
                </a:lnTo>
                <a:lnTo>
                  <a:pt x="0" y="10928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3388" b="-3025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8027498" y="6493196"/>
            <a:ext cx="534825" cy="53482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anchor="ctr" rtlCol="false" tIns="32078" lIns="32078" bIns="32078" rIns="32078"/>
            <a:lstStyle/>
            <a:p>
              <a:pPr algn="ctr">
                <a:lnSpc>
                  <a:spcPts val="3067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8874415" y="3429497"/>
            <a:ext cx="1038104" cy="1062216"/>
          </a:xfrm>
          <a:custGeom>
            <a:avLst/>
            <a:gdLst/>
            <a:ahLst/>
            <a:cxnLst/>
            <a:rect r="r" b="b" t="t" l="l"/>
            <a:pathLst>
              <a:path h="1062216" w="1038104">
                <a:moveTo>
                  <a:pt x="0" y="0"/>
                </a:moveTo>
                <a:lnTo>
                  <a:pt x="1038104" y="0"/>
                </a:lnTo>
                <a:lnTo>
                  <a:pt x="1038104" y="1062216"/>
                </a:lnTo>
                <a:lnTo>
                  <a:pt x="0" y="1062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323" t="-2169" r="-5364" b="-253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985181" y="8708306"/>
            <a:ext cx="1027440" cy="1051299"/>
          </a:xfrm>
          <a:custGeom>
            <a:avLst/>
            <a:gdLst/>
            <a:ahLst/>
            <a:cxnLst/>
            <a:rect r="r" b="b" t="t" l="l"/>
            <a:pathLst>
              <a:path h="1051299" w="1027440">
                <a:moveTo>
                  <a:pt x="0" y="0"/>
                </a:moveTo>
                <a:lnTo>
                  <a:pt x="1027440" y="0"/>
                </a:lnTo>
                <a:lnTo>
                  <a:pt x="1027440" y="1051299"/>
                </a:lnTo>
                <a:lnTo>
                  <a:pt x="0" y="10512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024" t="-1358" r="-3861" b="-1358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847598" y="3710675"/>
            <a:ext cx="7056329" cy="6099867"/>
            <a:chOff x="0" y="0"/>
            <a:chExt cx="5113653" cy="442051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5113653" cy="4420515"/>
            </a:xfrm>
            <a:custGeom>
              <a:avLst/>
              <a:gdLst/>
              <a:ahLst/>
              <a:cxnLst/>
              <a:rect r="r" b="b" t="t" l="l"/>
              <a:pathLst>
                <a:path h="4420515" w="5113653">
                  <a:moveTo>
                    <a:pt x="0" y="0"/>
                  </a:moveTo>
                  <a:lnTo>
                    <a:pt x="5113653" y="0"/>
                  </a:lnTo>
                  <a:lnTo>
                    <a:pt x="5113653" y="4420515"/>
                  </a:lnTo>
                  <a:lnTo>
                    <a:pt x="0" y="4420515"/>
                  </a:lnTo>
                  <a:close/>
                </a:path>
              </a:pathLst>
            </a:custGeom>
            <a:blipFill>
              <a:blip r:embed="rId8"/>
              <a:stretch>
                <a:fillRect l="-7700" t="0" r="-770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9093433" y="1889760"/>
            <a:ext cx="662884" cy="757582"/>
            <a:chOff x="0" y="0"/>
            <a:chExt cx="7112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11200" cy="812800"/>
            </a:xfrm>
            <a:custGeom>
              <a:avLst/>
              <a:gdLst/>
              <a:ahLst/>
              <a:cxnLst/>
              <a:rect r="r" b="b" t="t" l="l"/>
              <a:pathLst>
                <a:path h="812800" w="711200">
                  <a:moveTo>
                    <a:pt x="355600" y="0"/>
                  </a:moveTo>
                  <a:lnTo>
                    <a:pt x="499725" y="159329"/>
                  </a:lnTo>
                  <a:lnTo>
                    <a:pt x="711200" y="203200"/>
                  </a:lnTo>
                  <a:lnTo>
                    <a:pt x="643849" y="406400"/>
                  </a:lnTo>
                  <a:lnTo>
                    <a:pt x="711200" y="609600"/>
                  </a:lnTo>
                  <a:lnTo>
                    <a:pt x="499725" y="653471"/>
                  </a:lnTo>
                  <a:lnTo>
                    <a:pt x="355600" y="812800"/>
                  </a:lnTo>
                  <a:lnTo>
                    <a:pt x="211475" y="653471"/>
                  </a:lnTo>
                  <a:lnTo>
                    <a:pt x="0" y="609600"/>
                  </a:lnTo>
                  <a:lnTo>
                    <a:pt x="67351" y="406400"/>
                  </a:lnTo>
                  <a:lnTo>
                    <a:pt x="0" y="203200"/>
                  </a:lnTo>
                  <a:lnTo>
                    <a:pt x="211475" y="15932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155CA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88900" y="184150"/>
              <a:ext cx="533400" cy="46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76"/>
                </a:lnSpc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0012621" y="3437750"/>
            <a:ext cx="8353784" cy="960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Beach Yoga - Minehead : Restarting 25</a:t>
            </a: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th</a:t>
            </a: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 May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Outdoor Yoga - Williton : 27</a:t>
            </a: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th</a:t>
            </a: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 May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012621" y="4837330"/>
            <a:ext cx="7474589" cy="960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Falls prevention - Porlock (12</a:t>
            </a: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th</a:t>
            </a: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 June)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Minehead Community Hospital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09361" y="8802227"/>
            <a:ext cx="6779234" cy="960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Facility Development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Minehead Pool Feasibility Study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144000" y="813357"/>
            <a:ext cx="7924305" cy="796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b="true">
                <a:solidFill>
                  <a:srgbClr val="155CA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WEST SOMERSET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012621" y="6236911"/>
            <a:ext cx="7583020" cy="960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Positive experiences for children and young people - Skills for Sport Recruitment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012621" y="7518138"/>
            <a:ext cx="7583020" cy="960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Access to green and outdoor spaces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Mobility Hubs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012621" y="1813560"/>
            <a:ext cx="8353784" cy="1436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Locally Trusted Organisations:</a:t>
            </a:r>
          </a:p>
          <a:p>
            <a:pPr algn="l">
              <a:lnSpc>
                <a:spcPts val="3780"/>
              </a:lnSpc>
            </a:pPr>
            <a:r>
              <a:rPr lang="en-US" sz="2700" b="true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Minehead Eye:  Homestart: </a:t>
            </a:r>
          </a:p>
          <a:p>
            <a:pPr algn="l">
              <a:lnSpc>
                <a:spcPts val="3780"/>
              </a:lnSpc>
              <a:spcBef>
                <a:spcPct val="0"/>
              </a:spcBef>
            </a:pPr>
            <a:r>
              <a:rPr lang="en-US" b="true" sz="2700">
                <a:solidFill>
                  <a:srgbClr val="3166B0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Minehead &amp; Coast Development Trust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998" b="-203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2598105"/>
            <a:ext cx="17259300" cy="2185590"/>
            <a:chOff x="0" y="0"/>
            <a:chExt cx="9000796" cy="11397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00796" cy="1139794"/>
            </a:xfrm>
            <a:custGeom>
              <a:avLst/>
              <a:gdLst/>
              <a:ahLst/>
              <a:cxnLst/>
              <a:rect r="r" b="b" t="t" l="l"/>
              <a:pathLst>
                <a:path h="1139794" w="9000796">
                  <a:moveTo>
                    <a:pt x="0" y="0"/>
                  </a:moveTo>
                  <a:lnTo>
                    <a:pt x="9000796" y="0"/>
                  </a:lnTo>
                  <a:lnTo>
                    <a:pt x="9000796" y="1139794"/>
                  </a:lnTo>
                  <a:lnTo>
                    <a:pt x="0" y="1139794"/>
                  </a:lnTo>
                  <a:close/>
                </a:path>
              </a:pathLst>
            </a:custGeom>
            <a:solidFill>
              <a:srgbClr val="155CAC">
                <a:alpha val="8470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-1225153"/>
            <a:ext cx="18288000" cy="3067509"/>
            <a:chOff x="0" y="0"/>
            <a:chExt cx="9537267" cy="15997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37267" cy="1599719"/>
            </a:xfrm>
            <a:custGeom>
              <a:avLst/>
              <a:gdLst/>
              <a:ahLst/>
              <a:cxnLst/>
              <a:rect r="r" b="b" t="t" l="l"/>
              <a:pathLst>
                <a:path h="1599719" w="9537267">
                  <a:moveTo>
                    <a:pt x="0" y="0"/>
                  </a:moveTo>
                  <a:lnTo>
                    <a:pt x="9537267" y="0"/>
                  </a:lnTo>
                  <a:lnTo>
                    <a:pt x="9537267" y="1599719"/>
                  </a:lnTo>
                  <a:lnTo>
                    <a:pt x="0" y="159971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737330" y="282257"/>
            <a:ext cx="2211537" cy="1253941"/>
          </a:xfrm>
          <a:custGeom>
            <a:avLst/>
            <a:gdLst/>
            <a:ahLst/>
            <a:cxnLst/>
            <a:rect r="r" b="b" t="t" l="l"/>
            <a:pathLst>
              <a:path h="1253941" w="2211537">
                <a:moveTo>
                  <a:pt x="0" y="0"/>
                </a:moveTo>
                <a:lnTo>
                  <a:pt x="2211536" y="0"/>
                </a:lnTo>
                <a:lnTo>
                  <a:pt x="2211536" y="1253942"/>
                </a:lnTo>
                <a:lnTo>
                  <a:pt x="0" y="125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3836" y="282257"/>
            <a:ext cx="2868676" cy="1222081"/>
          </a:xfrm>
          <a:custGeom>
            <a:avLst/>
            <a:gdLst/>
            <a:ahLst/>
            <a:cxnLst/>
            <a:rect r="r" b="b" t="t" l="l"/>
            <a:pathLst>
              <a:path h="1222081" w="2868676">
                <a:moveTo>
                  <a:pt x="0" y="0"/>
                </a:moveTo>
                <a:lnTo>
                  <a:pt x="2868676" y="0"/>
                </a:lnTo>
                <a:lnTo>
                  <a:pt x="2868676" y="1222081"/>
                </a:lnTo>
                <a:lnTo>
                  <a:pt x="0" y="1222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67" t="0" r="-12929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59857" y="3031040"/>
            <a:ext cx="11739586" cy="1186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57"/>
              </a:lnSpc>
            </a:pPr>
            <a:r>
              <a:rPr lang="en-US" sz="696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email: Hbullock@sasp.co.uk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998" b="-203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4050705"/>
            <a:ext cx="17259300" cy="2185590"/>
            <a:chOff x="0" y="0"/>
            <a:chExt cx="9000796" cy="113979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000796" cy="1139794"/>
            </a:xfrm>
            <a:custGeom>
              <a:avLst/>
              <a:gdLst/>
              <a:ahLst/>
              <a:cxnLst/>
              <a:rect r="r" b="b" t="t" l="l"/>
              <a:pathLst>
                <a:path h="1139794" w="9000796">
                  <a:moveTo>
                    <a:pt x="0" y="0"/>
                  </a:moveTo>
                  <a:lnTo>
                    <a:pt x="9000796" y="0"/>
                  </a:lnTo>
                  <a:lnTo>
                    <a:pt x="9000796" y="1139794"/>
                  </a:lnTo>
                  <a:lnTo>
                    <a:pt x="0" y="1139794"/>
                  </a:lnTo>
                  <a:close/>
                </a:path>
              </a:pathLst>
            </a:custGeom>
            <a:solidFill>
              <a:srgbClr val="155CAC">
                <a:alpha val="8470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0" y="-1225153"/>
            <a:ext cx="18288000" cy="3067509"/>
            <a:chOff x="0" y="0"/>
            <a:chExt cx="9537267" cy="159971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537267" cy="1599719"/>
            </a:xfrm>
            <a:custGeom>
              <a:avLst/>
              <a:gdLst/>
              <a:ahLst/>
              <a:cxnLst/>
              <a:rect r="r" b="b" t="t" l="l"/>
              <a:pathLst>
                <a:path h="1599719" w="9537267">
                  <a:moveTo>
                    <a:pt x="0" y="0"/>
                  </a:moveTo>
                  <a:lnTo>
                    <a:pt x="9537267" y="0"/>
                  </a:lnTo>
                  <a:lnTo>
                    <a:pt x="9537267" y="1599719"/>
                  </a:lnTo>
                  <a:lnTo>
                    <a:pt x="0" y="159971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5737330" y="282257"/>
            <a:ext cx="2211537" cy="1253941"/>
          </a:xfrm>
          <a:custGeom>
            <a:avLst/>
            <a:gdLst/>
            <a:ahLst/>
            <a:cxnLst/>
            <a:rect r="r" b="b" t="t" l="l"/>
            <a:pathLst>
              <a:path h="1253941" w="2211537">
                <a:moveTo>
                  <a:pt x="0" y="0"/>
                </a:moveTo>
                <a:lnTo>
                  <a:pt x="2211536" y="0"/>
                </a:lnTo>
                <a:lnTo>
                  <a:pt x="2211536" y="1253942"/>
                </a:lnTo>
                <a:lnTo>
                  <a:pt x="0" y="12539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30203" y="4126230"/>
            <a:ext cx="14427594" cy="1368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HAYLEY BULLOCK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12703" y="5427980"/>
            <a:ext cx="13462595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Strategic Place Partnership Manager - Coastal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23836" y="282257"/>
            <a:ext cx="2868676" cy="1222081"/>
          </a:xfrm>
          <a:custGeom>
            <a:avLst/>
            <a:gdLst/>
            <a:ahLst/>
            <a:cxnLst/>
            <a:rect r="r" b="b" t="t" l="l"/>
            <a:pathLst>
              <a:path h="1222081" w="2868676">
                <a:moveTo>
                  <a:pt x="0" y="0"/>
                </a:moveTo>
                <a:lnTo>
                  <a:pt x="2868676" y="0"/>
                </a:lnTo>
                <a:lnTo>
                  <a:pt x="2868676" y="1222081"/>
                </a:lnTo>
                <a:lnTo>
                  <a:pt x="0" y="1222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67" t="0" r="-12929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5143500"/>
          </a:xfrm>
          <a:custGeom>
            <a:avLst/>
            <a:gdLst/>
            <a:ahLst/>
            <a:cxnLst/>
            <a:rect r="r" b="b" t="t" l="l"/>
            <a:pathLst>
              <a:path h="5143500" w="18288000">
                <a:moveTo>
                  <a:pt x="0" y="0"/>
                </a:moveTo>
                <a:lnTo>
                  <a:pt x="18288000" y="0"/>
                </a:lnTo>
                <a:lnTo>
                  <a:pt x="18288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9090" r="0" b="-6686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14826" y="5626869"/>
            <a:ext cx="2809033" cy="1196672"/>
          </a:xfrm>
          <a:custGeom>
            <a:avLst/>
            <a:gdLst/>
            <a:ahLst/>
            <a:cxnLst/>
            <a:rect r="r" b="b" t="t" l="l"/>
            <a:pathLst>
              <a:path h="1196672" w="2809033">
                <a:moveTo>
                  <a:pt x="0" y="0"/>
                </a:moveTo>
                <a:lnTo>
                  <a:pt x="2809033" y="0"/>
                </a:lnTo>
                <a:lnTo>
                  <a:pt x="2809033" y="1196672"/>
                </a:lnTo>
                <a:lnTo>
                  <a:pt x="0" y="1196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67" t="0" r="-12929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5143500"/>
            <a:ext cx="18288000" cy="5143500"/>
            <a:chOff x="0" y="0"/>
            <a:chExt cx="9537267" cy="26823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537267" cy="2682356"/>
            </a:xfrm>
            <a:custGeom>
              <a:avLst/>
              <a:gdLst/>
              <a:ahLst/>
              <a:cxnLst/>
              <a:rect r="r" b="b" t="t" l="l"/>
              <a:pathLst>
                <a:path h="2682356" w="9537267">
                  <a:moveTo>
                    <a:pt x="0" y="0"/>
                  </a:moveTo>
                  <a:lnTo>
                    <a:pt x="9537267" y="0"/>
                  </a:lnTo>
                  <a:lnTo>
                    <a:pt x="9537267" y="2682356"/>
                  </a:lnTo>
                  <a:lnTo>
                    <a:pt x="0" y="268235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5588769"/>
            <a:ext cx="16230600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400"/>
              </a:lnSpc>
            </a:pPr>
            <a:r>
              <a:rPr lang="en-US" b="true" sz="5000">
                <a:solidFill>
                  <a:srgbClr val="155CA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OUR VALUES: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8210550"/>
            <a:ext cx="16230600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55CA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Somerset Activity and Sports Partnership (SASP) is dedicated to increasing the health and happiness of residents in Somerset through physical activity and sport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6328543"/>
            <a:ext cx="16230600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155CA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Passionate, Inclusive, Dedicated, Inspiring, Connected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7335727"/>
            <a:ext cx="7924305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b="true">
                <a:solidFill>
                  <a:srgbClr val="155CAC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OUR MISSION: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5050536" y="5452391"/>
            <a:ext cx="2868676" cy="1222081"/>
          </a:xfrm>
          <a:custGeom>
            <a:avLst/>
            <a:gdLst/>
            <a:ahLst/>
            <a:cxnLst/>
            <a:rect r="r" b="b" t="t" l="l"/>
            <a:pathLst>
              <a:path h="1222081" w="2868676">
                <a:moveTo>
                  <a:pt x="0" y="0"/>
                </a:moveTo>
                <a:lnTo>
                  <a:pt x="2868676" y="0"/>
                </a:lnTo>
                <a:lnTo>
                  <a:pt x="2868676" y="1222080"/>
                </a:lnTo>
                <a:lnTo>
                  <a:pt x="0" y="12220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367" t="0" r="-12929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388" y="58718"/>
            <a:ext cx="18265451" cy="10274316"/>
          </a:xfrm>
          <a:custGeom>
            <a:avLst/>
            <a:gdLst/>
            <a:ahLst/>
            <a:cxnLst/>
            <a:rect r="r" b="b" t="t" l="l"/>
            <a:pathLst>
              <a:path h="10274316" w="18265451">
                <a:moveTo>
                  <a:pt x="0" y="0"/>
                </a:moveTo>
                <a:lnTo>
                  <a:pt x="18265451" y="0"/>
                </a:lnTo>
                <a:lnTo>
                  <a:pt x="18265451" y="10274317"/>
                </a:lnTo>
                <a:lnTo>
                  <a:pt x="0" y="10274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5750" y="305198"/>
            <a:ext cx="17146399" cy="9773448"/>
          </a:xfrm>
          <a:custGeom>
            <a:avLst/>
            <a:gdLst/>
            <a:ahLst/>
            <a:cxnLst/>
            <a:rect r="r" b="b" t="t" l="l"/>
            <a:pathLst>
              <a:path h="9773448" w="17146399">
                <a:moveTo>
                  <a:pt x="0" y="0"/>
                </a:moveTo>
                <a:lnTo>
                  <a:pt x="17146400" y="0"/>
                </a:lnTo>
                <a:lnTo>
                  <a:pt x="17146400" y="9773447"/>
                </a:lnTo>
                <a:lnTo>
                  <a:pt x="0" y="9773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025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3836" y="282257"/>
            <a:ext cx="2868676" cy="1222081"/>
          </a:xfrm>
          <a:custGeom>
            <a:avLst/>
            <a:gdLst/>
            <a:ahLst/>
            <a:cxnLst/>
            <a:rect r="r" b="b" t="t" l="l"/>
            <a:pathLst>
              <a:path h="1222081" w="2868676">
                <a:moveTo>
                  <a:pt x="0" y="0"/>
                </a:moveTo>
                <a:lnTo>
                  <a:pt x="2868676" y="0"/>
                </a:lnTo>
                <a:lnTo>
                  <a:pt x="2868676" y="1222081"/>
                </a:lnTo>
                <a:lnTo>
                  <a:pt x="0" y="12220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67" t="0" r="-129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1426" y="2862058"/>
            <a:ext cx="16720882" cy="6751056"/>
          </a:xfrm>
          <a:custGeom>
            <a:avLst/>
            <a:gdLst/>
            <a:ahLst/>
            <a:cxnLst/>
            <a:rect r="r" b="b" t="t" l="l"/>
            <a:pathLst>
              <a:path h="6751056" w="16720882">
                <a:moveTo>
                  <a:pt x="0" y="0"/>
                </a:moveTo>
                <a:lnTo>
                  <a:pt x="16720883" y="0"/>
                </a:lnTo>
                <a:lnTo>
                  <a:pt x="16720883" y="6751057"/>
                </a:lnTo>
                <a:lnTo>
                  <a:pt x="0" y="67510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9481785"/>
            <a:ext cx="11301259" cy="805215"/>
          </a:xfrm>
          <a:custGeom>
            <a:avLst/>
            <a:gdLst/>
            <a:ahLst/>
            <a:cxnLst/>
            <a:rect r="r" b="b" t="t" l="l"/>
            <a:pathLst>
              <a:path h="805215" w="11301259">
                <a:moveTo>
                  <a:pt x="0" y="0"/>
                </a:moveTo>
                <a:lnTo>
                  <a:pt x="11301259" y="0"/>
                </a:lnTo>
                <a:lnTo>
                  <a:pt x="11301259" y="805215"/>
                </a:lnTo>
                <a:lnTo>
                  <a:pt x="0" y="8052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1426" y="1466238"/>
            <a:ext cx="17165147" cy="1606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sz="5000" b="true">
                <a:solidFill>
                  <a:srgbClr val="155CA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9 CONDITIONS: WHAT IS NEEDED TO ENABLE THIS WORK?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3196" y="171356"/>
            <a:ext cx="2809033" cy="1196672"/>
          </a:xfrm>
          <a:custGeom>
            <a:avLst/>
            <a:gdLst/>
            <a:ahLst/>
            <a:cxnLst/>
            <a:rect r="r" b="b" t="t" l="l"/>
            <a:pathLst>
              <a:path h="1196672" w="2809033">
                <a:moveTo>
                  <a:pt x="0" y="0"/>
                </a:moveTo>
                <a:lnTo>
                  <a:pt x="2809033" y="0"/>
                </a:lnTo>
                <a:lnTo>
                  <a:pt x="2809033" y="1196672"/>
                </a:lnTo>
                <a:lnTo>
                  <a:pt x="0" y="1196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367" t="0" r="-129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3328" y="3689660"/>
            <a:ext cx="7850355" cy="3226822"/>
            <a:chOff x="0" y="0"/>
            <a:chExt cx="4916163" cy="202074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16163" cy="2020747"/>
            </a:xfrm>
            <a:custGeom>
              <a:avLst/>
              <a:gdLst/>
              <a:ahLst/>
              <a:cxnLst/>
              <a:rect r="r" b="b" t="t" l="l"/>
              <a:pathLst>
                <a:path h="2020747" w="4916163">
                  <a:moveTo>
                    <a:pt x="0" y="0"/>
                  </a:moveTo>
                  <a:lnTo>
                    <a:pt x="4916163" y="0"/>
                  </a:lnTo>
                  <a:lnTo>
                    <a:pt x="4916163" y="2020747"/>
                  </a:lnTo>
                  <a:lnTo>
                    <a:pt x="0" y="2020747"/>
                  </a:lnTo>
                  <a:close/>
                </a:path>
              </a:pathLst>
            </a:custGeom>
            <a:solidFill>
              <a:srgbClr val="155CAC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63328" y="7120908"/>
            <a:ext cx="7850355" cy="2664205"/>
            <a:chOff x="0" y="0"/>
            <a:chExt cx="10467139" cy="3552273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467139" cy="3552273"/>
              <a:chOff x="0" y="0"/>
              <a:chExt cx="4916163" cy="166841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916163" cy="1668417"/>
              </a:xfrm>
              <a:custGeom>
                <a:avLst/>
                <a:gdLst/>
                <a:ahLst/>
                <a:cxnLst/>
                <a:rect r="r" b="b" t="t" l="l"/>
                <a:pathLst>
                  <a:path h="1668417" w="4916163">
                    <a:moveTo>
                      <a:pt x="0" y="0"/>
                    </a:moveTo>
                    <a:lnTo>
                      <a:pt x="4916163" y="0"/>
                    </a:lnTo>
                    <a:lnTo>
                      <a:pt x="4916163" y="1668417"/>
                    </a:lnTo>
                    <a:lnTo>
                      <a:pt x="0" y="1668417"/>
                    </a:lnTo>
                    <a:close/>
                  </a:path>
                </a:pathLst>
              </a:custGeom>
              <a:solidFill>
                <a:srgbClr val="155CAC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626275" y="359509"/>
              <a:ext cx="8686883" cy="24811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866"/>
                </a:lnSpc>
              </a:pPr>
              <a:r>
                <a:rPr lang="en-US" sz="4190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Burnham on Sea</a:t>
              </a:r>
            </a:p>
            <a:p>
              <a:pPr algn="l">
                <a:lnSpc>
                  <a:spcPts val="5866"/>
                </a:lnSpc>
              </a:pPr>
              <a:r>
                <a:rPr lang="en-US" sz="4190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Highbridge</a:t>
              </a:r>
            </a:p>
            <a:p>
              <a:pPr algn="l">
                <a:lnSpc>
                  <a:spcPts val="319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061314" y="2448413"/>
            <a:ext cx="8490392" cy="4468069"/>
            <a:chOff x="0" y="0"/>
            <a:chExt cx="11320523" cy="595742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20523" cy="5957425"/>
            </a:xfrm>
            <a:custGeom>
              <a:avLst/>
              <a:gdLst/>
              <a:ahLst/>
              <a:cxnLst/>
              <a:rect r="r" b="b" t="t" l="l"/>
              <a:pathLst>
                <a:path h="5957425" w="11320523">
                  <a:moveTo>
                    <a:pt x="0" y="0"/>
                  </a:moveTo>
                  <a:lnTo>
                    <a:pt x="11320523" y="0"/>
                  </a:lnTo>
                  <a:lnTo>
                    <a:pt x="11320523" y="5957425"/>
                  </a:lnTo>
                  <a:lnTo>
                    <a:pt x="0" y="595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0069206" y="2573339"/>
              <a:ext cx="828053" cy="195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55"/>
                </a:lnSpc>
              </a:pPr>
              <a:r>
                <a:rPr lang="en-US" sz="896">
                  <a:solidFill>
                    <a:srgbClr val="20252F"/>
                  </a:solidFill>
                  <a:latin typeface="Open Sans"/>
                  <a:ea typeface="Open Sans"/>
                  <a:cs typeface="Open Sans"/>
                  <a:sym typeface="Open Sans"/>
                </a:rPr>
                <a:t>Highbridge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613727" y="5851587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1" y="0"/>
                </a:lnTo>
                <a:lnTo>
                  <a:pt x="279851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93578" y="3655471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1" y="0"/>
                </a:lnTo>
                <a:lnTo>
                  <a:pt x="279851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623954" y="4340122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2" y="0"/>
                </a:lnTo>
                <a:lnTo>
                  <a:pt x="279852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898577" y="5632335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50" y="0"/>
                </a:lnTo>
                <a:lnTo>
                  <a:pt x="687850" y="438504"/>
                </a:lnTo>
                <a:lnTo>
                  <a:pt x="0" y="438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63328" y="1314526"/>
            <a:ext cx="18260740" cy="796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b="true" sz="5000">
                <a:solidFill>
                  <a:srgbClr val="155CA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PLACES IN THE COASTAL PLACE PARTNERSHIP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20640" y="3853860"/>
            <a:ext cx="7493043" cy="3480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9"/>
              </a:lnSpc>
            </a:pPr>
            <a:r>
              <a:rPr lang="en-US" sz="418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Porlock &amp; Outer Minehead</a:t>
            </a:r>
          </a:p>
          <a:p>
            <a:pPr algn="l">
              <a:lnSpc>
                <a:spcPts val="5859"/>
              </a:lnSpc>
            </a:pPr>
            <a:r>
              <a:rPr lang="en-US" sz="418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Minehead</a:t>
            </a:r>
          </a:p>
          <a:p>
            <a:pPr algn="l">
              <a:lnSpc>
                <a:spcPts val="5859"/>
              </a:lnSpc>
            </a:pPr>
            <a:r>
              <a:rPr lang="en-US" sz="418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Watchet, Washford &amp; Carhampton</a:t>
            </a:r>
          </a:p>
          <a:p>
            <a:pPr algn="l">
              <a:lnSpc>
                <a:spcPts val="4179"/>
              </a:lnSpc>
              <a:spcBef>
                <a:spcPct val="0"/>
              </a:spcBef>
            </a:pP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815837" y="5024773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49" y="0"/>
                </a:lnTo>
                <a:lnTo>
                  <a:pt x="687849" y="438504"/>
                </a:lnTo>
                <a:lnTo>
                  <a:pt x="0" y="438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962586" y="4805521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49" y="0"/>
                </a:lnTo>
                <a:lnTo>
                  <a:pt x="687849" y="438504"/>
                </a:lnTo>
                <a:lnTo>
                  <a:pt x="0" y="438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613727" y="4682448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49" y="0"/>
                </a:lnTo>
                <a:lnTo>
                  <a:pt x="687849" y="438503"/>
                </a:lnTo>
                <a:lnTo>
                  <a:pt x="0" y="438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102577" y="3313145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1" y="0"/>
                </a:lnTo>
                <a:lnTo>
                  <a:pt x="279851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9144000" y="7120908"/>
            <a:ext cx="8444409" cy="1497015"/>
            <a:chOff x="0" y="0"/>
            <a:chExt cx="11259212" cy="1996020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11259212" cy="1996020"/>
              <a:chOff x="0" y="0"/>
              <a:chExt cx="5288180" cy="937483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88180" cy="937483"/>
              </a:xfrm>
              <a:custGeom>
                <a:avLst/>
                <a:gdLst/>
                <a:ahLst/>
                <a:cxnLst/>
                <a:rect r="r" b="b" t="t" l="l"/>
                <a:pathLst>
                  <a:path h="937483" w="5288180">
                    <a:moveTo>
                      <a:pt x="0" y="0"/>
                    </a:moveTo>
                    <a:lnTo>
                      <a:pt x="5288180" y="0"/>
                    </a:lnTo>
                    <a:lnTo>
                      <a:pt x="5288180" y="937483"/>
                    </a:lnTo>
                    <a:lnTo>
                      <a:pt x="0" y="937483"/>
                    </a:lnTo>
                    <a:close/>
                  </a:path>
                </a:pathLst>
              </a:custGeom>
              <a:solidFill>
                <a:srgbClr val="155CAC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921634" y="359509"/>
              <a:ext cx="9344240" cy="924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866"/>
                </a:lnSpc>
              </a:pPr>
              <a:r>
                <a:rPr lang="en-US" b="true" sz="4190">
                  <a:solidFill>
                    <a:srgbClr val="FDFEFC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Bridgwater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703352" y="2348016"/>
            <a:ext cx="8010331" cy="1047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MSOAs - Middle Layer Super Output Areas</a:t>
            </a:r>
          </a:p>
          <a:p>
            <a:pPr algn="l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Fredoka"/>
                <a:ea typeface="Fredoka"/>
                <a:cs typeface="Fredoka"/>
                <a:sym typeface="Fredoka"/>
              </a:rPr>
              <a:t>Highest Need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33196" y="171356"/>
            <a:ext cx="2809033" cy="1196672"/>
          </a:xfrm>
          <a:custGeom>
            <a:avLst/>
            <a:gdLst/>
            <a:ahLst/>
            <a:cxnLst/>
            <a:rect r="r" b="b" t="t" l="l"/>
            <a:pathLst>
              <a:path h="1196672" w="2809033">
                <a:moveTo>
                  <a:pt x="0" y="0"/>
                </a:moveTo>
                <a:lnTo>
                  <a:pt x="2809033" y="0"/>
                </a:lnTo>
                <a:lnTo>
                  <a:pt x="2809033" y="1196672"/>
                </a:lnTo>
                <a:lnTo>
                  <a:pt x="0" y="1196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67" t="0" r="-1292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63328" y="2448413"/>
            <a:ext cx="7850355" cy="4182592"/>
            <a:chOff x="0" y="0"/>
            <a:chExt cx="4916163" cy="26192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16163" cy="2619283"/>
            </a:xfrm>
            <a:custGeom>
              <a:avLst/>
              <a:gdLst/>
              <a:ahLst/>
              <a:cxnLst/>
              <a:rect r="r" b="b" t="t" l="l"/>
              <a:pathLst>
                <a:path h="2619283" w="4916163">
                  <a:moveTo>
                    <a:pt x="0" y="0"/>
                  </a:moveTo>
                  <a:lnTo>
                    <a:pt x="4916163" y="0"/>
                  </a:lnTo>
                  <a:lnTo>
                    <a:pt x="4916163" y="2619283"/>
                  </a:lnTo>
                  <a:lnTo>
                    <a:pt x="0" y="2619283"/>
                  </a:lnTo>
                  <a:close/>
                </a:path>
              </a:pathLst>
            </a:custGeom>
            <a:solidFill>
              <a:srgbClr val="155CAC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863328" y="7120776"/>
            <a:ext cx="7850355" cy="2402644"/>
            <a:chOff x="0" y="0"/>
            <a:chExt cx="10467139" cy="3203526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0467139" cy="3203526"/>
              <a:chOff x="0" y="0"/>
              <a:chExt cx="4916163" cy="1504619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4916163" cy="1504619"/>
              </a:xfrm>
              <a:custGeom>
                <a:avLst/>
                <a:gdLst/>
                <a:ahLst/>
                <a:cxnLst/>
                <a:rect r="r" b="b" t="t" l="l"/>
                <a:pathLst>
                  <a:path h="1504619" w="4916163">
                    <a:moveTo>
                      <a:pt x="0" y="0"/>
                    </a:moveTo>
                    <a:lnTo>
                      <a:pt x="4916163" y="0"/>
                    </a:lnTo>
                    <a:lnTo>
                      <a:pt x="4916163" y="1504619"/>
                    </a:lnTo>
                    <a:lnTo>
                      <a:pt x="0" y="1504619"/>
                    </a:lnTo>
                    <a:close/>
                  </a:path>
                </a:pathLst>
              </a:custGeom>
              <a:solidFill>
                <a:srgbClr val="155CAC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856798" y="397609"/>
              <a:ext cx="8686883" cy="2094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99"/>
                </a:lnSpc>
              </a:pPr>
              <a:r>
                <a:rPr lang="en-US" sz="2285" b="true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Priority areas for CYP:</a:t>
              </a:r>
            </a:p>
            <a:p>
              <a:pPr algn="l" marL="493402" indent="-246701" lvl="1">
                <a:lnSpc>
                  <a:spcPts val="3199"/>
                </a:lnSpc>
                <a:buFont typeface="Arial"/>
                <a:buChar char="•"/>
              </a:pPr>
              <a:r>
                <a:rPr lang="en-US" b="true" sz="2285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Bridgwater South</a:t>
              </a:r>
              <a:r>
                <a:rPr lang="en-US" sz="2285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: Girls and low affluence families</a:t>
              </a:r>
            </a:p>
            <a:p>
              <a:pPr algn="l" marL="493402" indent="-246701" lvl="1">
                <a:lnSpc>
                  <a:spcPts val="319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b="true" sz="2285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Bridgwater Town</a:t>
              </a:r>
              <a:r>
                <a:rPr lang="en-US" sz="2285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: low affluence families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9061314" y="2448413"/>
            <a:ext cx="8490392" cy="4468069"/>
            <a:chOff x="0" y="0"/>
            <a:chExt cx="11320523" cy="595742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1320523" cy="5957425"/>
            </a:xfrm>
            <a:custGeom>
              <a:avLst/>
              <a:gdLst/>
              <a:ahLst/>
              <a:cxnLst/>
              <a:rect r="r" b="b" t="t" l="l"/>
              <a:pathLst>
                <a:path h="5957425" w="11320523">
                  <a:moveTo>
                    <a:pt x="0" y="0"/>
                  </a:moveTo>
                  <a:lnTo>
                    <a:pt x="11320523" y="0"/>
                  </a:lnTo>
                  <a:lnTo>
                    <a:pt x="11320523" y="5957425"/>
                  </a:lnTo>
                  <a:lnTo>
                    <a:pt x="0" y="59574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0069206" y="2573339"/>
              <a:ext cx="828053" cy="195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55"/>
                </a:lnSpc>
              </a:pPr>
              <a:r>
                <a:rPr lang="en-US" sz="896">
                  <a:solidFill>
                    <a:srgbClr val="20252F"/>
                  </a:solidFill>
                  <a:latin typeface="Open Sans"/>
                  <a:ea typeface="Open Sans"/>
                  <a:cs typeface="Open Sans"/>
                  <a:sym typeface="Open Sans"/>
                </a:rPr>
                <a:t>Highbridge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613727" y="5851587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1" y="0"/>
                </a:lnTo>
                <a:lnTo>
                  <a:pt x="279851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893578" y="3655471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1" y="0"/>
                </a:lnTo>
                <a:lnTo>
                  <a:pt x="279851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623954" y="4340122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2" y="0"/>
                </a:lnTo>
                <a:lnTo>
                  <a:pt x="279852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5898577" y="5632335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50" y="0"/>
                </a:lnTo>
                <a:lnTo>
                  <a:pt x="687850" y="438504"/>
                </a:lnTo>
                <a:lnTo>
                  <a:pt x="0" y="438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863328" y="1489563"/>
            <a:ext cx="16395972" cy="796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00"/>
              </a:lnSpc>
            </a:pPr>
            <a:r>
              <a:rPr lang="en-US" b="true" sz="5000">
                <a:solidFill>
                  <a:srgbClr val="155CA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SUMMARY: OUR PRIORITY AREAS AND PEOPLE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0143" y="2930565"/>
            <a:ext cx="6716725" cy="3180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99"/>
              </a:lnSpc>
            </a:pPr>
            <a:r>
              <a:rPr lang="en-US" sz="228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Priority areas for Adults:</a:t>
            </a:r>
          </a:p>
          <a:p>
            <a:pPr algn="l" marL="493402" indent="-246701" lvl="1">
              <a:lnSpc>
                <a:spcPts val="3199"/>
              </a:lnSpc>
              <a:buFont typeface="Arial"/>
              <a:buChar char="•"/>
            </a:pPr>
            <a:r>
              <a:rPr lang="en-US" b="true" sz="22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Bridgwater North</a:t>
            </a:r>
            <a:r>
              <a:rPr lang="en-US" sz="228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: Adults in NS-SEC 6-8 and adults with no qualifications</a:t>
            </a:r>
          </a:p>
          <a:p>
            <a:pPr algn="l" marL="493402" indent="-246701" lvl="1">
              <a:lnSpc>
                <a:spcPts val="3199"/>
              </a:lnSpc>
              <a:buFont typeface="Arial"/>
              <a:buChar char="•"/>
            </a:pPr>
            <a:r>
              <a:rPr lang="en-US" b="true" sz="22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Highbridge</a:t>
            </a:r>
            <a:r>
              <a:rPr lang="en-US" sz="228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: Adults who have a disability or long term health condition</a:t>
            </a:r>
          </a:p>
          <a:p>
            <a:pPr algn="l" marL="493402" indent="-246701" lvl="1">
              <a:lnSpc>
                <a:spcPts val="3199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Watchet, Washford &amp; Carhampton</a:t>
            </a:r>
            <a:r>
              <a:rPr lang="en-US" sz="228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: adults aged 65+ , adults who have a disability or long term health condition and retired adults 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0815837" y="5024773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49" y="0"/>
                </a:lnTo>
                <a:lnTo>
                  <a:pt x="687849" y="438504"/>
                </a:lnTo>
                <a:lnTo>
                  <a:pt x="0" y="438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962586" y="4805521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49" y="0"/>
                </a:lnTo>
                <a:lnTo>
                  <a:pt x="687849" y="438504"/>
                </a:lnTo>
                <a:lnTo>
                  <a:pt x="0" y="438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6613727" y="4682448"/>
            <a:ext cx="687849" cy="438504"/>
          </a:xfrm>
          <a:custGeom>
            <a:avLst/>
            <a:gdLst/>
            <a:ahLst/>
            <a:cxnLst/>
            <a:rect r="r" b="b" t="t" l="l"/>
            <a:pathLst>
              <a:path h="438504" w="687849">
                <a:moveTo>
                  <a:pt x="0" y="0"/>
                </a:moveTo>
                <a:lnTo>
                  <a:pt x="687849" y="0"/>
                </a:lnTo>
                <a:lnTo>
                  <a:pt x="687849" y="438503"/>
                </a:lnTo>
                <a:lnTo>
                  <a:pt x="0" y="438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102577" y="3313145"/>
            <a:ext cx="279851" cy="684651"/>
          </a:xfrm>
          <a:custGeom>
            <a:avLst/>
            <a:gdLst/>
            <a:ahLst/>
            <a:cxnLst/>
            <a:rect r="r" b="b" t="t" l="l"/>
            <a:pathLst>
              <a:path h="684651" w="279851">
                <a:moveTo>
                  <a:pt x="0" y="0"/>
                </a:moveTo>
                <a:lnTo>
                  <a:pt x="279851" y="0"/>
                </a:lnTo>
                <a:lnTo>
                  <a:pt x="279851" y="684651"/>
                </a:lnTo>
                <a:lnTo>
                  <a:pt x="0" y="684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9144000" y="7120908"/>
            <a:ext cx="8444409" cy="2402512"/>
            <a:chOff x="0" y="0"/>
            <a:chExt cx="11259212" cy="3203349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0" y="0"/>
              <a:ext cx="11259212" cy="3203349"/>
              <a:chOff x="0" y="0"/>
              <a:chExt cx="5288180" cy="1504536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88180" cy="1504536"/>
              </a:xfrm>
              <a:custGeom>
                <a:avLst/>
                <a:gdLst/>
                <a:ahLst/>
                <a:cxnLst/>
                <a:rect r="r" b="b" t="t" l="l"/>
                <a:pathLst>
                  <a:path h="1504536" w="5288180">
                    <a:moveTo>
                      <a:pt x="0" y="0"/>
                    </a:moveTo>
                    <a:lnTo>
                      <a:pt x="5288180" y="0"/>
                    </a:lnTo>
                    <a:lnTo>
                      <a:pt x="5288180" y="1504536"/>
                    </a:lnTo>
                    <a:lnTo>
                      <a:pt x="0" y="1504536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</p:grpSp>
        <p:sp>
          <p:nvSpPr>
            <p:cNvPr name="TextBox 25" id="25"/>
            <p:cNvSpPr txBox="true"/>
            <p:nvPr/>
          </p:nvSpPr>
          <p:spPr>
            <a:xfrm rot="0">
              <a:off x="921634" y="397609"/>
              <a:ext cx="9344240" cy="20941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99"/>
                </a:lnSpc>
              </a:pPr>
              <a:r>
                <a:rPr lang="en-US" sz="2285" b="true">
                  <a:solidFill>
                    <a:srgbClr val="155CAC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Areas for further exploration:</a:t>
              </a:r>
            </a:p>
            <a:p>
              <a:pPr algn="l" marL="493402" indent="-246701" lvl="1">
                <a:lnSpc>
                  <a:spcPts val="3199"/>
                </a:lnSpc>
                <a:buFont typeface="Arial"/>
                <a:buChar char="•"/>
              </a:pPr>
              <a:r>
                <a:rPr lang="en-US" b="true" sz="2285">
                  <a:solidFill>
                    <a:srgbClr val="155CAC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Adults: Burnham-on-Sea</a:t>
              </a:r>
            </a:p>
            <a:p>
              <a:pPr algn="l" marL="493402" indent="-246701" lvl="1">
                <a:lnSpc>
                  <a:spcPts val="3199"/>
                </a:lnSpc>
                <a:buFont typeface="Arial"/>
                <a:buChar char="•"/>
              </a:pPr>
              <a:r>
                <a:rPr lang="en-US" b="true" sz="2285">
                  <a:solidFill>
                    <a:srgbClr val="155CAC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CYP: Minehead outer, Watchet, Washford &amp; Carhampton, Highbridge, Bridgwater North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585D24649A0542A97B38EE673D99F4" ma:contentTypeVersion="17" ma:contentTypeDescription="Create a new document." ma:contentTypeScope="" ma:versionID="e513db27d092f9cba9356fa6050fe5d1">
  <xsd:schema xmlns:xsd="http://www.w3.org/2001/XMLSchema" xmlns:xs="http://www.w3.org/2001/XMLSchema" xmlns:p="http://schemas.microsoft.com/office/2006/metadata/properties" xmlns:ns2="ec6b7784-2589-476c-9af5-1547f45ecc94" xmlns:ns3="8e7376b6-5007-4f16-98bb-19f20285ed26" targetNamespace="http://schemas.microsoft.com/office/2006/metadata/properties" ma:root="true" ma:fieldsID="5ea8e5edaaecfb5e5a7d01a0bda319a1" ns2:_="" ns3:_="">
    <xsd:import namespace="ec6b7784-2589-476c-9af5-1547f45ecc94"/>
    <xsd:import namespace="8e7376b6-5007-4f16-98bb-19f20285ed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b7784-2589-476c-9af5-1547f45ecc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b6b569b-509a-467d-b105-d97728d3fc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376b6-5007-4f16-98bb-19f20285ed26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d8f2011-4da1-4233-a331-9763a25612cb}" ma:internalName="TaxCatchAll" ma:showField="CatchAllData" ma:web="8e7376b6-5007-4f16-98bb-19f20285ed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7b6b569b-509a-467d-b105-d97728d3fc11" ContentTypeId="0x0101" PreviousValue="false" LastSyncTimeStamp="2018-02-02T11:34:11.213Z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6b7784-2589-476c-9af5-1547f45ecc94">
      <Terms xmlns="http://schemas.microsoft.com/office/infopath/2007/PartnerControls"/>
    </lcf76f155ced4ddcb4097134ff3c332f>
    <TaxCatchAll xmlns="8e7376b6-5007-4f16-98bb-19f20285ed26" xsi:nil="true"/>
  </documentManagement>
</p:properties>
</file>

<file path=customXml/itemProps1.xml><?xml version="1.0" encoding="utf-8"?>
<ds:datastoreItem xmlns:ds="http://schemas.openxmlformats.org/officeDocument/2006/customXml" ds:itemID="{7909DF91-CB0D-49B9-AD08-FD8124AD3BE5}"/>
</file>

<file path=customXml/itemProps2.xml><?xml version="1.0" encoding="utf-8"?>
<ds:datastoreItem xmlns:ds="http://schemas.openxmlformats.org/officeDocument/2006/customXml" ds:itemID="{7BE64D5D-11CA-46AB-B2AF-B9F22EBD8991}"/>
</file>

<file path=customXml/itemProps3.xml><?xml version="1.0" encoding="utf-8"?>
<ds:datastoreItem xmlns:ds="http://schemas.openxmlformats.org/officeDocument/2006/customXml" ds:itemID="{575EA95B-8D03-4501-971C-D253D9A18AE5}"/>
</file>

<file path=customXml/itemProps4.xml><?xml version="1.0" encoding="utf-8"?>
<ds:datastoreItem xmlns:ds="http://schemas.openxmlformats.org/officeDocument/2006/customXml" ds:itemID="{062E8006-623D-4E25-9B7E-A7FC39E3D48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Place Partnership - Minehead &amp; Watchet LCN Meeting</dc:title>
  <cp:revision>1</cp:revision>
  <dcterms:created xsi:type="dcterms:W3CDTF">2006-08-16T00:00:00Z</dcterms:created>
  <dcterms:modified xsi:type="dcterms:W3CDTF">2011-08-01T06:04:30Z</dcterms:modified>
  <dc:identifier>DAHGWpfdYF0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0x01010032585D24649A0542A97B38EE673D99F4</vt:lpwstr>
  </property>
</Properties>
</file>