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  <p:sldMasterId id="2147483836" r:id="rId2"/>
  </p:sldMasterIdLst>
  <p:notesMasterIdLst>
    <p:notesMasterId r:id="rId8"/>
  </p:notesMasterIdLst>
  <p:handoutMasterIdLst>
    <p:handoutMasterId r:id="rId9"/>
  </p:handoutMasterIdLst>
  <p:sldIdLst>
    <p:sldId id="261" r:id="rId3"/>
    <p:sldId id="270" r:id="rId4"/>
    <p:sldId id="275" r:id="rId5"/>
    <p:sldId id="274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81"/>
    <a:srgbClr val="00B6B8"/>
    <a:srgbClr val="00F1F4"/>
    <a:srgbClr val="009192"/>
    <a:srgbClr val="C98720"/>
    <a:srgbClr val="009193"/>
    <a:srgbClr val="093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64C77-A9F3-DE4F-A91B-FF80C75CF57C}" v="16" dt="2026-04-09T10:26:44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/>
    <p:restoredTop sz="94762"/>
  </p:normalViewPr>
  <p:slideViewPr>
    <p:cSldViewPr snapToGrid="0">
      <p:cViewPr varScale="1">
        <p:scale>
          <a:sx n="114" d="100"/>
          <a:sy n="114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19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do - SALC" userId="84ea31e6-4e87-4354-92ea-ea8a7281e01f" providerId="ADAL" clId="{DD871023-FD25-58B7-A83E-29655FE10D6F}"/>
    <pc:docChg chg="undo custSel addSld delSld modSld sldOrd">
      <pc:chgData name="Fodo - SALC" userId="84ea31e6-4e87-4354-92ea-ea8a7281e01f" providerId="ADAL" clId="{DD871023-FD25-58B7-A83E-29655FE10D6F}" dt="2026-04-09T10:29:15.238" v="2574" actId="2696"/>
      <pc:docMkLst>
        <pc:docMk/>
      </pc:docMkLst>
      <pc:sldChg chg="del">
        <pc:chgData name="Fodo - SALC" userId="84ea31e6-4e87-4354-92ea-ea8a7281e01f" providerId="ADAL" clId="{DD871023-FD25-58B7-A83E-29655FE10D6F}" dt="2026-04-09T10:29:15.238" v="2574" actId="2696"/>
        <pc:sldMkLst>
          <pc:docMk/>
          <pc:sldMk cId="3044533482" sldId="256"/>
        </pc:sldMkLst>
      </pc:sldChg>
      <pc:sldChg chg="addSp delSp modSp mod">
        <pc:chgData name="Fodo - SALC" userId="84ea31e6-4e87-4354-92ea-ea8a7281e01f" providerId="ADAL" clId="{DD871023-FD25-58B7-A83E-29655FE10D6F}" dt="2026-04-09T10:29:09.321" v="2573" actId="1076"/>
        <pc:sldMkLst>
          <pc:docMk/>
          <pc:sldMk cId="4241930863" sldId="261"/>
        </pc:sldMkLst>
        <pc:spChg chg="mod">
          <ac:chgData name="Fodo - SALC" userId="84ea31e6-4e87-4354-92ea-ea8a7281e01f" providerId="ADAL" clId="{DD871023-FD25-58B7-A83E-29655FE10D6F}" dt="2026-04-09T10:29:00.241" v="2571" actId="20577"/>
          <ac:spMkLst>
            <pc:docMk/>
            <pc:sldMk cId="4241930863" sldId="261"/>
            <ac:spMk id="2" creationId="{B895536D-D2E6-26BB-B8B5-B9CABFC3B76D}"/>
          </ac:spMkLst>
        </pc:spChg>
        <pc:spChg chg="mod">
          <ac:chgData name="Fodo - SALC" userId="84ea31e6-4e87-4354-92ea-ea8a7281e01f" providerId="ADAL" clId="{DD871023-FD25-58B7-A83E-29655FE10D6F}" dt="2026-04-09T10:00:29.365" v="2209" actId="207"/>
          <ac:spMkLst>
            <pc:docMk/>
            <pc:sldMk cId="4241930863" sldId="261"/>
            <ac:spMk id="3" creationId="{61452189-6696-55C6-50B9-C8DF6551C052}"/>
          </ac:spMkLst>
        </pc:spChg>
        <pc:spChg chg="add del">
          <ac:chgData name="Fodo - SALC" userId="84ea31e6-4e87-4354-92ea-ea8a7281e01f" providerId="ADAL" clId="{DD871023-FD25-58B7-A83E-29655FE10D6F}" dt="2026-04-09T10:27:32.669" v="2505" actId="478"/>
          <ac:spMkLst>
            <pc:docMk/>
            <pc:sldMk cId="4241930863" sldId="261"/>
            <ac:spMk id="6" creationId="{0B64992E-3D33-2CE7-E572-752752FA9A4A}"/>
          </ac:spMkLst>
        </pc:spChg>
        <pc:spChg chg="mod">
          <ac:chgData name="Fodo - SALC" userId="84ea31e6-4e87-4354-92ea-ea8a7281e01f" providerId="ADAL" clId="{DD871023-FD25-58B7-A83E-29655FE10D6F}" dt="2026-04-09T09:59:57.778" v="2206" actId="1076"/>
          <ac:spMkLst>
            <pc:docMk/>
            <pc:sldMk cId="4241930863" sldId="261"/>
            <ac:spMk id="8" creationId="{133D4544-7134-A61A-EFCB-AD7A6D0E1F6B}"/>
          </ac:spMkLst>
        </pc:spChg>
        <pc:picChg chg="add mod">
          <ac:chgData name="Fodo - SALC" userId="84ea31e6-4e87-4354-92ea-ea8a7281e01f" providerId="ADAL" clId="{DD871023-FD25-58B7-A83E-29655FE10D6F}" dt="2026-04-09T10:29:09.321" v="2573" actId="1076"/>
          <ac:picMkLst>
            <pc:docMk/>
            <pc:sldMk cId="4241930863" sldId="261"/>
            <ac:picMk id="4" creationId="{AD65CD43-4CFB-92F5-CDDF-8D01E1999744}"/>
          </ac:picMkLst>
        </pc:picChg>
      </pc:sldChg>
      <pc:sldChg chg="addSp delSp modSp new del mod setBg delDesignElem">
        <pc:chgData name="Fodo - SALC" userId="84ea31e6-4e87-4354-92ea-ea8a7281e01f" providerId="ADAL" clId="{DD871023-FD25-58B7-A83E-29655FE10D6F}" dt="2026-04-09T10:03:15.443" v="2221" actId="2696"/>
        <pc:sldMkLst>
          <pc:docMk/>
          <pc:sldMk cId="417294246" sldId="271"/>
        </pc:sldMkLst>
        <pc:spChg chg="add del mod">
          <ac:chgData name="Fodo - SALC" userId="84ea31e6-4e87-4354-92ea-ea8a7281e01f" providerId="ADAL" clId="{DD871023-FD25-58B7-A83E-29655FE10D6F}" dt="2026-04-09T10:03:11.583" v="2220"/>
          <ac:spMkLst>
            <pc:docMk/>
            <pc:sldMk cId="417294246" sldId="271"/>
            <ac:spMk id="2" creationId="{6646502C-D044-A207-2F71-3057402CBCAC}"/>
          </ac:spMkLst>
        </pc:spChg>
        <pc:spChg chg="add del">
          <ac:chgData name="Fodo - SALC" userId="84ea31e6-4e87-4354-92ea-ea8a7281e01f" providerId="ADAL" clId="{DD871023-FD25-58B7-A83E-29655FE10D6F}" dt="2026-04-09T09:59:38.280" v="2205"/>
          <ac:spMkLst>
            <pc:docMk/>
            <pc:sldMk cId="417294246" sldId="271"/>
            <ac:spMk id="10" creationId="{348541E3-A59C-41D3-85D2-70F0E0E9B641}"/>
          </ac:spMkLst>
        </pc:spChg>
        <pc:spChg chg="add del">
          <ac:chgData name="Fodo - SALC" userId="84ea31e6-4e87-4354-92ea-ea8a7281e01f" providerId="ADAL" clId="{DD871023-FD25-58B7-A83E-29655FE10D6F}" dt="2026-04-09T09:59:38.280" v="2205"/>
          <ac:spMkLst>
            <pc:docMk/>
            <pc:sldMk cId="417294246" sldId="271"/>
            <ac:spMk id="11" creationId="{C02C7B47-DF2D-46D9-9584-5C83FCA86FCA}"/>
          </ac:spMkLst>
        </pc:spChg>
        <pc:picChg chg="del mod">
          <ac:chgData name="Fodo - SALC" userId="84ea31e6-4e87-4354-92ea-ea8a7281e01f" providerId="ADAL" clId="{DD871023-FD25-58B7-A83E-29655FE10D6F}" dt="2026-04-09T10:02:58.444" v="2217" actId="478"/>
          <ac:picMkLst>
            <pc:docMk/>
            <pc:sldMk cId="417294246" sldId="271"/>
            <ac:picMk id="3" creationId="{FF81DCFD-278A-FAA2-2FCD-B3843484B50D}"/>
          </ac:picMkLst>
        </pc:picChg>
      </pc:sldChg>
      <pc:sldChg chg="addSp delSp modSp new del mod setBg delDesignElem">
        <pc:chgData name="Fodo - SALC" userId="84ea31e6-4e87-4354-92ea-ea8a7281e01f" providerId="ADAL" clId="{DD871023-FD25-58B7-A83E-29655FE10D6F}" dt="2026-04-09T10:08:04.381" v="2296" actId="2696"/>
        <pc:sldMkLst>
          <pc:docMk/>
          <pc:sldMk cId="3084236166" sldId="272"/>
        </pc:sldMkLst>
        <pc:spChg chg="add del">
          <ac:chgData name="Fodo - SALC" userId="84ea31e6-4e87-4354-92ea-ea8a7281e01f" providerId="ADAL" clId="{DD871023-FD25-58B7-A83E-29655FE10D6F}" dt="2026-04-09T09:59:38.280" v="2205"/>
          <ac:spMkLst>
            <pc:docMk/>
            <pc:sldMk cId="3084236166" sldId="272"/>
            <ac:spMk id="8" creationId="{466A9AE5-69DF-4153-B35A-94BDEF32EB06}"/>
          </ac:spMkLst>
        </pc:spChg>
        <pc:spChg chg="add del">
          <ac:chgData name="Fodo - SALC" userId="84ea31e6-4e87-4354-92ea-ea8a7281e01f" providerId="ADAL" clId="{DD871023-FD25-58B7-A83E-29655FE10D6F}" dt="2026-04-09T09:59:38.280" v="2205"/>
          <ac:spMkLst>
            <pc:docMk/>
            <pc:sldMk cId="3084236166" sldId="272"/>
            <ac:spMk id="10" creationId="{159B5318-27A8-4E50-80D9-B92D4F28EA61}"/>
          </ac:spMkLst>
        </pc:spChg>
      </pc:sldChg>
      <pc:sldChg chg="del">
        <pc:chgData name="Fodo - SALC" userId="84ea31e6-4e87-4354-92ea-ea8a7281e01f" providerId="ADAL" clId="{DD871023-FD25-58B7-A83E-29655FE10D6F}" dt="2026-04-09T10:26:04.787" v="2500" actId="2696"/>
        <pc:sldMkLst>
          <pc:docMk/>
          <pc:sldMk cId="2153515885" sldId="273"/>
        </pc:sldMkLst>
      </pc:sldChg>
      <pc:sldChg chg="addSp modSp new mod">
        <pc:chgData name="Fodo - SALC" userId="84ea31e6-4e87-4354-92ea-ea8a7281e01f" providerId="ADAL" clId="{DD871023-FD25-58B7-A83E-29655FE10D6F}" dt="2026-04-09T10:25:21.910" v="2499" actId="3626"/>
        <pc:sldMkLst>
          <pc:docMk/>
          <pc:sldMk cId="3102920625" sldId="274"/>
        </pc:sldMkLst>
        <pc:spChg chg="add mod">
          <ac:chgData name="Fodo - SALC" userId="84ea31e6-4e87-4354-92ea-ea8a7281e01f" providerId="ADAL" clId="{DD871023-FD25-58B7-A83E-29655FE10D6F}" dt="2026-04-09T10:25:21.910" v="2499" actId="3626"/>
          <ac:spMkLst>
            <pc:docMk/>
            <pc:sldMk cId="3102920625" sldId="274"/>
            <ac:spMk id="2" creationId="{E37CF83B-59D3-5B6E-5BC9-BA08E8434290}"/>
          </ac:spMkLst>
        </pc:spChg>
      </pc:sldChg>
      <pc:sldChg chg="addSp modSp new mod">
        <pc:chgData name="Fodo - SALC" userId="84ea31e6-4e87-4354-92ea-ea8a7281e01f" providerId="ADAL" clId="{DD871023-FD25-58B7-A83E-29655FE10D6F}" dt="2026-04-09T10:22:13.663" v="2496" actId="207"/>
        <pc:sldMkLst>
          <pc:docMk/>
          <pc:sldMk cId="1497195111" sldId="275"/>
        </pc:sldMkLst>
        <pc:spChg chg="add mod">
          <ac:chgData name="Fodo - SALC" userId="84ea31e6-4e87-4354-92ea-ea8a7281e01f" providerId="ADAL" clId="{DD871023-FD25-58B7-A83E-29655FE10D6F}" dt="2026-04-09T10:21:44.330" v="2494" actId="1076"/>
          <ac:spMkLst>
            <pc:docMk/>
            <pc:sldMk cId="1497195111" sldId="275"/>
            <ac:spMk id="2" creationId="{278170EE-5C9C-6A23-A8DD-BEA21820CFC9}"/>
          </ac:spMkLst>
        </pc:spChg>
        <pc:spChg chg="add mod">
          <ac:chgData name="Fodo - SALC" userId="84ea31e6-4e87-4354-92ea-ea8a7281e01f" providerId="ADAL" clId="{DD871023-FD25-58B7-A83E-29655FE10D6F}" dt="2026-04-09T10:22:13.663" v="2496" actId="207"/>
          <ac:spMkLst>
            <pc:docMk/>
            <pc:sldMk cId="1497195111" sldId="275"/>
            <ac:spMk id="3" creationId="{3D2BD2D5-2DD1-841A-CED7-F7FF7D5B3A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E4D2CA-447A-E923-9AA3-1CA30260DD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DDAB2-FA92-4519-0E41-BBBA7F438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B343-A5C5-224B-89CB-84CB56E035BA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E525E-CFDD-D66A-036F-E4841FECDF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7BC77-D973-49F9-A54C-4A1EA1AA4C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A1B7-990E-3148-BB61-57EB181B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030F-0ED3-C140-97F1-7DD81F207F18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08B9-69FA-4A4E-B591-451A076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5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84C1-2A0C-AEA7-844B-C97509E2A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C3825-7329-BD50-4CD2-3ED2FCE3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E48A5-77CE-26B9-9A8C-FB96B71D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988FF-93E5-0196-F107-6DCFAC17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3E8FF-3C81-B025-B55A-0791C064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2734-F6E8-23AE-900D-3B5C7AA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02976-A0D8-DD3B-CD3B-6FF2CBEB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A180-3030-9CA6-600D-A7DE2B77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D3F71-364E-0FF5-74BB-2E548E11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098F9-10E0-FD0D-7905-473C650F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89B5-B540-6BA3-2610-F51A3424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C28A-F6CA-CA1D-B7F5-BBDC60507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BB329-0154-AB9B-629B-BF6C8014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44758-6339-BF89-823B-B5EC0A2E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9D7D-31C8-70B7-8289-C1E57802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9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A44D-D177-9554-C805-4B6DF973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9CE4-1C28-BB92-3357-6B087458B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1A218-E10B-DBFD-8DC1-AC4BD113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93925-7149-938B-AB81-DAA07BD6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4F1EC-0961-2F84-8BC0-0257B0CE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3E449-B715-55AA-A2E6-E24E8B90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1E10-CEF7-5EB1-142E-91C43A7F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90C69-686A-BC45-C9C6-94DBB584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40120-B0F8-2BD3-4F1D-92A4B3B07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2E9DF-2953-08BD-467E-3E2303D25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0A46F-7AE8-8D08-BA6B-75606A019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C41C-10DA-287F-3B88-22663CD0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6D47F1-9801-BAEA-97A1-82AC787E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3119B-AADA-E60D-511C-E05EAFAE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B223-F1F4-23BA-98B5-3E079E2D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0962-DFF2-9C94-A844-AF8DF5B3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128D7-58CA-44E0-9EFD-B9CB90EC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86421-146D-94A1-9FF8-BAD6C0CF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3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9686C-CC91-EA0D-554E-574A93FB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84BC5-CAC0-5074-CAB8-F56CBC23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DAD94-C426-9147-9D85-966992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D647-A6FE-8835-528B-1D67C925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00D3-ED75-7B25-CDC4-0BB0977A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504A-916B-3D5A-FE2A-DC5F3AA1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52F02-0C38-767E-9E4A-3743ABCB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E434B-D873-497E-E1F0-6E47F80B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0B407-F822-A1D8-D883-0AE70DB9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7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6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B663-41AC-F5C6-616B-476E8AAC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99827-1108-C664-3F5F-9907E807C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84AF7-E24F-FDC1-3652-9C4AAF857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1DC26-A50C-670D-A7BD-447AC738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66C07-7256-2EC0-2DCA-1C2A214E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C9253-1DE9-495D-780E-772DD13E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FAD6-E337-1298-B67E-66B7BDFC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DB3A3-D9ED-CCAF-DAAA-6DBE57B31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01E56-E8EC-7027-99CC-F4B1F752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A584-9D22-94BF-4B80-18C8A129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D57D-2F99-5565-D6DE-FB8C78B7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5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8B192-2D44-4BA9-DA6F-8647FA0F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93702-2AA6-4179-8E5C-19C0872B3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F1F0F-13DF-C3F3-B839-EF917E27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DE82F-B709-FB02-AA92-C07FE3FC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9035-8DF7-2C4E-91EB-B02B5520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4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 spc="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4/9/26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BEF51-35A0-D022-BEC4-017027BC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FBDB6-014B-29F7-675A-A585A69DD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7FF08-5268-A98A-118D-5126DCE3C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6D13D-18D4-7747-8E18-CD9DA782839F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C7F44-B49D-179A-24F1-40FF0E56F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BEDD7-45EE-C7A0-4DBC-F63685C45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41958-9B44-8E4D-B206-F68BB43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omerset-alc.org.uk/health-wellbeing/projects-funded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HWBAdmin@somerset-alc.org.u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3F9HEjcnVk6-H99NWYGJU_fbGIj1mRBDnRM919RI4x1UN0dYNUI3WTlKODdCWlJJMjJLS0lMUERGOC4u&amp;route=shortur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WBSupport@somerset-alc.org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cebook.com/SomersetCHWB" TargetMode="External"/><Relationship Id="rId4" Type="http://schemas.openxmlformats.org/officeDocument/2006/relationships/hyperlink" Target="http://www.somerset-alc.org.uk/health-wellbe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3D4544-7134-A61A-EFCB-AD7A6D0E1F6B}"/>
              </a:ext>
            </a:extLst>
          </p:cNvPr>
          <p:cNvSpPr/>
          <p:nvPr/>
        </p:nvSpPr>
        <p:spPr>
          <a:xfrm>
            <a:off x="0" y="0"/>
            <a:ext cx="12192000" cy="6865444"/>
          </a:xfrm>
          <a:prstGeom prst="rect">
            <a:avLst/>
          </a:prstGeom>
          <a:solidFill>
            <a:srgbClr val="0091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F4CB11-563F-C3AA-2B58-C10B0C3D4674}"/>
              </a:ext>
            </a:extLst>
          </p:cNvPr>
          <p:cNvSpPr txBox="1">
            <a:spLocks/>
          </p:cNvSpPr>
          <p:nvPr/>
        </p:nvSpPr>
        <p:spPr>
          <a:xfrm>
            <a:off x="2009817" y="645434"/>
            <a:ext cx="8374327" cy="8106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52189-6696-55C6-50B9-C8DF6551C052}"/>
              </a:ext>
            </a:extLst>
          </p:cNvPr>
          <p:cNvSpPr/>
          <p:nvPr/>
        </p:nvSpPr>
        <p:spPr>
          <a:xfrm>
            <a:off x="214313" y="220717"/>
            <a:ext cx="11772900" cy="6400800"/>
          </a:xfrm>
          <a:prstGeom prst="rect">
            <a:avLst/>
          </a:prstGeom>
          <a:solidFill>
            <a:srgbClr val="0091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5536D-D2E6-26BB-B8B5-B9CABFC3B76D}"/>
              </a:ext>
            </a:extLst>
          </p:cNvPr>
          <p:cNvSpPr txBox="1"/>
          <p:nvPr/>
        </p:nvSpPr>
        <p:spPr>
          <a:xfrm>
            <a:off x="120704" y="345854"/>
            <a:ext cx="11758392" cy="619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20"/>
              </a:lnSpc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&amp; Wellbeing Grants Awarded</a:t>
            </a:r>
          </a:p>
          <a:p>
            <a:pPr algn="ctr">
              <a:lnSpc>
                <a:spcPts val="2920"/>
              </a:lnSpc>
              <a:spcAft>
                <a:spcPts val="120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Grants from </a:t>
            </a:r>
            <a:r>
              <a:rPr lang="en-GB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£600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£35,000</a:t>
            </a:r>
            <a:endParaRPr lang="en-GB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920"/>
              </a:lnSpc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TOTALLING OVER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£565,000</a:t>
            </a:r>
          </a:p>
          <a:p>
            <a:pPr algn="ctr">
              <a:lnSpc>
                <a:spcPts val="292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LCN grants this represents 169 separate parishes and includes projects in multiple areas:</a:t>
            </a:r>
          </a:p>
          <a:p>
            <a:pPr marL="3943350" lvl="8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Art, Creativity &amp; Culture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Hubs, Events &amp; Engagement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Plans, Surveys &amp; Information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&amp; Public Transport + Active Travel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Environment, Food &amp; Growing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&amp; Mental Wellbeing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80"/>
              </a:lnSpc>
              <a:spcAft>
                <a:spcPts val="1200"/>
              </a:spcAft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8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You can see all the projects we’ve funded on the </a:t>
            </a:r>
          </a:p>
          <a:p>
            <a:pPr algn="ctr">
              <a:lnSpc>
                <a:spcPts val="258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Health &amp; Wellbeing website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ircle with icons in it&#10;&#10;AI-generated content may be incorrect.">
            <a:extLst>
              <a:ext uri="{FF2B5EF4-FFF2-40B4-BE49-F238E27FC236}">
                <a16:creationId xmlns:a16="http://schemas.microsoft.com/office/drawing/2014/main" id="{AD65CD43-4CFB-92F5-CDDF-8D01E199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92" y="2442647"/>
            <a:ext cx="2838793" cy="28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3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FEC1601-87E0-5FC5-79FB-F9A80348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2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2BD2D5-2DD1-841A-CED7-F7FF7D5B3A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170EE-5C9C-6A23-A8DD-BEA21820CFC9}"/>
              </a:ext>
            </a:extLst>
          </p:cNvPr>
          <p:cNvSpPr txBox="1"/>
          <p:nvPr/>
        </p:nvSpPr>
        <p:spPr>
          <a:xfrm>
            <a:off x="682083" y="554751"/>
            <a:ext cx="10827834" cy="5748497"/>
          </a:xfrm>
          <a:prstGeom prst="rect">
            <a:avLst/>
          </a:prstGeom>
          <a:solidFill>
            <a:srgbClr val="007E8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&amp; SALC Community Health &amp; Wellbeing Roadshow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11th April - 10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1pm –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Chilthorne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Domer Village Hall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15th April – 6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9pm – EMN Hall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Monksilver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about: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&amp; Community Plans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Hub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Parish, Town &amp; City Councils collaborations with VCFSE Organisations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Alliance - impact and provision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 - Beyond the Precept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to learn about positive collaborations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via SALC website or email Lilly: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Lilly Keeley Watts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HWBAdmin@somerset-alc.org.uk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9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CF83B-59D3-5B6E-5BC9-BA08E8434290}"/>
              </a:ext>
            </a:extLst>
          </p:cNvPr>
          <p:cNvSpPr txBox="1"/>
          <p:nvPr/>
        </p:nvSpPr>
        <p:spPr>
          <a:xfrm>
            <a:off x="557561" y="490654"/>
            <a:ext cx="11229278" cy="5878532"/>
          </a:xfrm>
          <a:prstGeom prst="rect">
            <a:avLst/>
          </a:prstGeom>
          <a:noFill/>
          <a:ln w="171450">
            <a:solidFill>
              <a:srgbClr val="007E8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SALC Parish, Town &amp; City Council Survey </a:t>
            </a:r>
            <a:br>
              <a:rPr lang="en-GB" sz="2800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insight will help SALC understand: </a:t>
            </a:r>
            <a:endParaRPr lang="en-GB" sz="24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Parish, Town &amp;. City Councils are experiencing </a:t>
            </a:r>
            <a:endParaRPr lang="en-GB" sz="24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opportunities emerging for Parish, Town &amp; City Councils in Somerset’s two-tier landscape</a:t>
            </a:r>
            <a:endParaRPr lang="en-GB" sz="24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SALC can best represent and support Parish, Town &amp; City Councils in Somerset moving forward</a:t>
            </a:r>
            <a:endParaRPr lang="en-GB" sz="24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deadline for submitting a response is 30 April 2026. </a:t>
            </a:r>
          </a:p>
          <a:p>
            <a:pPr algn="ctr"/>
            <a:endParaRPr lang="en-GB" sz="28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SALC Parish, Town &amp; City Council Survey</a:t>
            </a:r>
            <a:endParaRPr lang="en-GB" sz="28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rgbClr val="007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2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FFC63-3EF5-23DC-67DB-6D19F9E4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51CC7A-A4A3-D123-2526-20D7675C0D7B}"/>
              </a:ext>
            </a:extLst>
          </p:cNvPr>
          <p:cNvSpPr/>
          <p:nvPr/>
        </p:nvSpPr>
        <p:spPr>
          <a:xfrm>
            <a:off x="211407" y="0"/>
            <a:ext cx="633191" cy="6858000"/>
          </a:xfrm>
          <a:prstGeom prst="rect">
            <a:avLst/>
          </a:prstGeom>
          <a:solidFill>
            <a:srgbClr val="009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675A3-BD47-9A4E-6F7C-B40B457A812F}"/>
              </a:ext>
            </a:extLst>
          </p:cNvPr>
          <p:cNvSpPr/>
          <p:nvPr/>
        </p:nvSpPr>
        <p:spPr>
          <a:xfrm>
            <a:off x="844598" y="0"/>
            <a:ext cx="133635" cy="6858000"/>
          </a:xfrm>
          <a:prstGeom prst="rect">
            <a:avLst/>
          </a:prstGeom>
          <a:solidFill>
            <a:srgbClr val="B8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DAAF5-B3B7-9DE9-94B4-013211F65B8A}"/>
              </a:ext>
            </a:extLst>
          </p:cNvPr>
          <p:cNvSpPr txBox="1"/>
          <p:nvPr/>
        </p:nvSpPr>
        <p:spPr>
          <a:xfrm>
            <a:off x="1383987" y="493271"/>
            <a:ext cx="6902069" cy="5837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sz="2600" b="1" dirty="0">
                <a:solidFill>
                  <a:srgbClr val="007E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</a:p>
          <a:p>
            <a:pPr algn="ctr" defTabSz="914400"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007E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grant </a:t>
            </a:r>
            <a:r>
              <a:rPr lang="en-US" sz="2000" dirty="0" err="1">
                <a:solidFill>
                  <a:srgbClr val="007E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rgbClr val="007E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closed to applications. But </a:t>
            </a:r>
            <a:r>
              <a:rPr lang="en-US" sz="2000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Fodo &amp; Lilly are still here to support parish, town and city councils with any projects related to Health &amp; Wellbeing.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007E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expertise in a number of fields including</a:t>
            </a:r>
            <a:r>
              <a:rPr lang="en-US" sz="2000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ts val="2540"/>
              </a:lnSpc>
              <a:spcAft>
                <a:spcPts val="225"/>
              </a:spcAft>
            </a:pPr>
            <a:r>
              <a:rPr lang="en-GB" b="1" dirty="0">
                <a:solidFill>
                  <a:srgbClr val="125858"/>
                </a:solidFill>
                <a:effectLst/>
                <a:latin typeface="Arial" panose="020B0604020202020204" pitchFamily="34" charset="0"/>
              </a:rPr>
              <a:t>Community Engagement</a:t>
            </a:r>
            <a:endParaRPr lang="en-GB" dirty="0">
              <a:solidFill>
                <a:srgbClr val="125858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ts val="2540"/>
              </a:lnSpc>
              <a:spcAft>
                <a:spcPts val="225"/>
              </a:spcAft>
            </a:pPr>
            <a:r>
              <a:rPr lang="en-GB" b="1" dirty="0">
                <a:solidFill>
                  <a:srgbClr val="125858"/>
                </a:solidFill>
                <a:effectLst/>
                <a:latin typeface="Arial" panose="020B0604020202020204" pitchFamily="34" charset="0"/>
              </a:rPr>
              <a:t>Community Plan Development or Information Gathering</a:t>
            </a:r>
            <a:endParaRPr lang="en-GB" dirty="0">
              <a:solidFill>
                <a:srgbClr val="125858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ts val="2540"/>
              </a:lnSpc>
              <a:spcAft>
                <a:spcPts val="225"/>
              </a:spcAft>
            </a:pPr>
            <a:r>
              <a:rPr lang="en-GB" b="1" dirty="0">
                <a:solidFill>
                  <a:srgbClr val="125858"/>
                </a:solidFill>
                <a:effectLst/>
                <a:latin typeface="Arial" panose="020B0604020202020204" pitchFamily="34" charset="0"/>
              </a:rPr>
              <a:t>Event Organisation</a:t>
            </a:r>
            <a:endParaRPr lang="en-GB" dirty="0">
              <a:solidFill>
                <a:srgbClr val="125858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ts val="2540"/>
              </a:lnSpc>
              <a:spcAft>
                <a:spcPts val="225"/>
              </a:spcAft>
            </a:pPr>
            <a:r>
              <a:rPr lang="en-GB" b="1" dirty="0">
                <a:solidFill>
                  <a:srgbClr val="125858"/>
                </a:solidFill>
                <a:effectLst/>
                <a:latin typeface="Arial" panose="020B0604020202020204" pitchFamily="34" charset="0"/>
              </a:rPr>
              <a:t>Fundraising &amp; Writing Funding Applications</a:t>
            </a:r>
            <a:endParaRPr lang="en-GB" dirty="0">
              <a:solidFill>
                <a:srgbClr val="125858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ts val="2540"/>
              </a:lnSpc>
              <a:spcAft>
                <a:spcPts val="225"/>
              </a:spcAft>
            </a:pPr>
            <a:r>
              <a:rPr lang="en-GB" b="1" dirty="0">
                <a:solidFill>
                  <a:srgbClr val="125858"/>
                </a:solidFill>
                <a:effectLst/>
                <a:latin typeface="Arial" panose="020B0604020202020204" pitchFamily="34" charset="0"/>
              </a:rPr>
              <a:t>Developing Connections with Outside Organisations</a:t>
            </a:r>
            <a:endParaRPr lang="en-GB" dirty="0">
              <a:solidFill>
                <a:srgbClr val="125858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ts val="2540"/>
              </a:lnSpc>
              <a:spcAft>
                <a:spcPts val="225"/>
              </a:spcAft>
            </a:pPr>
            <a:r>
              <a:rPr lang="en-GB" b="1" dirty="0">
                <a:solidFill>
                  <a:srgbClr val="125858"/>
                </a:solidFill>
                <a:effectLst/>
                <a:latin typeface="Arial" panose="020B0604020202020204" pitchFamily="34" charset="0"/>
              </a:rPr>
              <a:t>Evaluation Techniques</a:t>
            </a:r>
            <a:endParaRPr lang="en-GB" dirty="0">
              <a:solidFill>
                <a:srgbClr val="125858"/>
              </a:solidFill>
              <a:effectLst/>
              <a:latin typeface="Arial" panose="020B0604020202020204" pitchFamily="34" charset="0"/>
            </a:endParaRPr>
          </a:p>
          <a:p>
            <a:pPr algn="ctr" defTabSz="914400"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have a small amount of funding to help with the above – ideally for smaller parishes.</a:t>
            </a:r>
          </a:p>
          <a:p>
            <a:pPr algn="ctr" defTabSz="914400"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007E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we’re here to work with all councils. </a:t>
            </a:r>
          </a:p>
          <a:p>
            <a:pPr algn="ctr" defTabSz="914400"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007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us get in touch</a:t>
            </a:r>
          </a:p>
          <a:p>
            <a:pPr algn="ctr" defTabSz="914400">
              <a:lnSpc>
                <a:spcPct val="12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sz="4600" dirty="0">
                <a:solidFill>
                  <a:srgbClr val="007E81"/>
                </a:solidFill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Fodo &amp; Lilly</a:t>
            </a:r>
          </a:p>
        </p:txBody>
      </p:sp>
      <p:pic>
        <p:nvPicPr>
          <p:cNvPr id="4" name="Picture 3" descr="A circle with icons in it&#10;&#10;AI-generated content may be incorrect.">
            <a:extLst>
              <a:ext uri="{FF2B5EF4-FFF2-40B4-BE49-F238E27FC236}">
                <a16:creationId xmlns:a16="http://schemas.microsoft.com/office/drawing/2014/main" id="{58C24A1C-4E8B-A86E-DD31-DE3431A7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92" y="493271"/>
            <a:ext cx="3381997" cy="3382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5A6E39-56F2-35D7-CC88-2E244531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616" y="4235079"/>
            <a:ext cx="312207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9192"/>
                </a:solidFill>
                <a:effectLst/>
              </a:rPr>
              <a:t>Fodo Higginson &amp; Lilly Keeley Watts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9192"/>
                </a:solidFill>
                <a:effectLst/>
                <a:cs typeface="Arial" panose="020B0604020202020204" pitchFamily="34" charset="0"/>
              </a:rPr>
              <a:t>Community Health &amp; Wellbeing Team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9192"/>
                </a:solidFill>
                <a:effectLst/>
                <a:cs typeface="Arial" panose="020B0604020202020204" pitchFamily="34" charset="0"/>
              </a:rPr>
              <a:t>Somerset Association of Local Councils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rgbClr val="009192"/>
                </a:solidFill>
                <a:effectLst/>
                <a:cs typeface="Arial" panose="020B0604020202020204" pitchFamily="34" charset="0"/>
                <a:hlinkClick r:id="rId3" tooltip="mailto:HWBSupport@somerset-alc.org.uk"/>
              </a:rPr>
              <a:t>HWBSupport@somerset-alc.org.uk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9192"/>
                </a:solidFill>
                <a:effectLst/>
                <a:cs typeface="Arial" panose="020B0604020202020204" pitchFamily="34" charset="0"/>
              </a:rPr>
              <a:t>Mb: 07932265419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9192"/>
                </a:solidFill>
                <a:effectLst/>
                <a:cs typeface="Arial" panose="020B0604020202020204" pitchFamily="34" charset="0"/>
                <a:hlinkClick r:id="rId4" tooltip="http://www.somerset-alc.org.uk/health-wellbeing"/>
              </a:rPr>
              <a:t>Visit our Website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9192"/>
                </a:solidFill>
                <a:effectLst/>
                <a:cs typeface="Arial" panose="020B0604020202020204" pitchFamily="34" charset="0"/>
                <a:hlinkClick r:id="rId5" tooltip="http://www.facebook.com/SomersetCHWB"/>
              </a:rPr>
              <a:t>Visit our Facebook page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89488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85D24649A0542A97B38EE673D99F4" ma:contentTypeVersion="17" ma:contentTypeDescription="Create a new document." ma:contentTypeScope="" ma:versionID="e513db27d092f9cba9356fa6050fe5d1">
  <xsd:schema xmlns:xsd="http://www.w3.org/2001/XMLSchema" xmlns:xs="http://www.w3.org/2001/XMLSchema" xmlns:p="http://schemas.microsoft.com/office/2006/metadata/properties" xmlns:ns2="ec6b7784-2589-476c-9af5-1547f45ecc94" xmlns:ns3="8e7376b6-5007-4f16-98bb-19f20285ed26" targetNamespace="http://schemas.microsoft.com/office/2006/metadata/properties" ma:root="true" ma:fieldsID="5ea8e5edaaecfb5e5a7d01a0bda319a1" ns2:_="" ns3:_="">
    <xsd:import namespace="ec6b7784-2589-476c-9af5-1547f45ecc94"/>
    <xsd:import namespace="8e7376b6-5007-4f16-98bb-19f20285ed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b7784-2589-476c-9af5-1547f45ec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376b6-5007-4f16-98bb-19f20285ed2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d8f2011-4da1-4233-a331-9763a25612cb}" ma:internalName="TaxCatchAll" ma:showField="CatchAllData" ma:web="8e7376b6-5007-4f16-98bb-19f20285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6b569b-509a-467d-b105-d97728d3fc11" ContentTypeId="0x0101" PreviousValue="false" LastSyncTimeStamp="2018-02-02T11:34:11.213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6b7784-2589-476c-9af5-1547f45ecc94">
      <Terms xmlns="http://schemas.microsoft.com/office/infopath/2007/PartnerControls"/>
    </lcf76f155ced4ddcb4097134ff3c332f>
    <TaxCatchAll xmlns="8e7376b6-5007-4f16-98bb-19f20285ed26" xsi:nil="true"/>
  </documentManagement>
</p:properties>
</file>

<file path=customXml/itemProps1.xml><?xml version="1.0" encoding="utf-8"?>
<ds:datastoreItem xmlns:ds="http://schemas.openxmlformats.org/officeDocument/2006/customXml" ds:itemID="{9F1C0BB9-AD4D-4531-9C99-B9D9354A7572}"/>
</file>

<file path=customXml/itemProps2.xml><?xml version="1.0" encoding="utf-8"?>
<ds:datastoreItem xmlns:ds="http://schemas.openxmlformats.org/officeDocument/2006/customXml" ds:itemID="{98C1EB17-3417-4E02-97D8-B35438822845}"/>
</file>

<file path=customXml/itemProps3.xml><?xml version="1.0" encoding="utf-8"?>
<ds:datastoreItem xmlns:ds="http://schemas.openxmlformats.org/officeDocument/2006/customXml" ds:itemID="{38A1312F-43FD-407C-ADF2-03CD48B7D06F}"/>
</file>

<file path=customXml/itemProps4.xml><?xml version="1.0" encoding="utf-8"?>
<ds:datastoreItem xmlns:ds="http://schemas.openxmlformats.org/officeDocument/2006/customXml" ds:itemID="{8F7012C6-6E72-4A05-B987-27BF818607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390</Words>
  <Application>Microsoft Macintosh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Baguet Script</vt:lpstr>
      <vt:lpstr>Gill Sans MT</vt:lpstr>
      <vt:lpstr>Parcel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Fodo - SALC</dc:creator>
  <cp:lastModifiedBy>Fodo - SALC</cp:lastModifiedBy>
  <cp:revision>1</cp:revision>
  <dcterms:created xsi:type="dcterms:W3CDTF">2024-09-11T10:52:39Z</dcterms:created>
  <dcterms:modified xsi:type="dcterms:W3CDTF">2026-04-09T10:29:23Z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0x01010032585D24649A0542A97B38EE673D99F4</vt:lpwstr>
  </property>
</Properties>
</file>